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80" r:id="rId22"/>
    <p:sldId id="275" r:id="rId23"/>
    <p:sldId id="276" r:id="rId24"/>
    <p:sldId id="281" r:id="rId25"/>
    <p:sldId id="277" r:id="rId26"/>
    <p:sldId id="278" r:id="rId27"/>
    <p:sldId id="279" r:id="rId28"/>
    <p:sldId id="282" r:id="rId29"/>
    <p:sldId id="284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AB4C-A6BE-4306-A2B9-FCA903C11E49}" type="datetimeFigureOut">
              <a:rPr lang="uk-UA" smtClean="0"/>
              <a:t>25.05.2013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D891D-5F9E-40FE-86E6-ED16FFCF88C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76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D891D-5F9E-40FE-86E6-ED16FFCF88C2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54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07BD67-7DF3-4114-8DD9-CF31C84A3E4A}" type="datetimeFigureOut">
              <a:rPr lang="uk-UA" smtClean="0"/>
              <a:pPr/>
              <a:t>25.05.2013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98AFA8-EC69-46A7-A11A-B000A2F9A54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23933" y="377277"/>
            <a:ext cx="8233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Book Antiqua" pitchFamily="18" charset="0"/>
              </a:rPr>
              <a:t>Романський стиль (ІХ – ХІІ ст.)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0" y="1118355"/>
            <a:ext cx="2771775" cy="400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0" y="5137485"/>
            <a:ext cx="282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Абатство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Клюні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Франція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54050" y="5874629"/>
            <a:ext cx="231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Замок </a:t>
            </a:r>
            <a:r>
              <a:rPr lang="ru-RU" dirty="0" err="1" smtClean="0">
                <a:solidFill>
                  <a:schemeClr val="bg1"/>
                </a:solidFill>
              </a:rPr>
              <a:t>Лош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Франція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46718"/>
            <a:ext cx="5107781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6221189" y="4149080"/>
            <a:ext cx="273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Замок </a:t>
            </a:r>
            <a:r>
              <a:rPr lang="uk-UA" dirty="0" err="1">
                <a:solidFill>
                  <a:schemeClr val="bg1"/>
                </a:solidFill>
              </a:rPr>
              <a:t>Дромоленд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Графство </a:t>
            </a:r>
            <a:r>
              <a:rPr lang="uk-UA" dirty="0" err="1">
                <a:solidFill>
                  <a:schemeClr val="bg1"/>
                </a:solidFill>
              </a:rPr>
              <a:t>Клер</a:t>
            </a:r>
            <a:r>
              <a:rPr lang="uk-UA" dirty="0">
                <a:solidFill>
                  <a:schemeClr val="bg1"/>
                </a:solidFill>
              </a:rPr>
              <a:t>, Ірландія</a:t>
            </a:r>
          </a:p>
        </p:txBody>
      </p:sp>
      <p:pic>
        <p:nvPicPr>
          <p:cNvPr id="1030" name="Picture 6" descr="C:\Users\bibliotekar\Desktop\luyn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1" y="3484737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8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7827" y="548680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solidFill>
                  <a:schemeClr val="bg1"/>
                </a:solidFill>
              </a:rPr>
              <a:t>  </a:t>
            </a:r>
            <a:r>
              <a:rPr lang="en-US" sz="2200" dirty="0" smtClean="0">
                <a:solidFill>
                  <a:schemeClr val="bg1"/>
                </a:solidFill>
              </a:rPr>
              <a:t>         </a:t>
            </a:r>
            <a:r>
              <a:rPr lang="uk-UA" sz="2400" dirty="0" err="1" smtClean="0">
                <a:solidFill>
                  <a:schemeClr val="bg1"/>
                </a:solidFill>
              </a:rPr>
              <a:t>еодальна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роздробленість</a:t>
            </a:r>
            <a:r>
              <a:rPr lang="uk-UA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відносна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замкнутість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uk-UA" sz="2400" dirty="0" smtClean="0">
                <a:solidFill>
                  <a:schemeClr val="bg1"/>
                </a:solidFill>
              </a:rPr>
              <a:t>культурного </a:t>
            </a:r>
            <a:r>
              <a:rPr lang="uk-UA" sz="2400" dirty="0">
                <a:solidFill>
                  <a:schemeClr val="bg1"/>
                </a:solidFill>
              </a:rPr>
              <a:t>життя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і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стійкість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місцевих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будівельних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uk-UA" sz="2400" dirty="0" smtClean="0">
                <a:solidFill>
                  <a:schemeClr val="bg1"/>
                </a:solidFill>
              </a:rPr>
              <a:t>традицій </a:t>
            </a:r>
            <a:r>
              <a:rPr lang="uk-UA" sz="2400" dirty="0">
                <a:solidFill>
                  <a:schemeClr val="bg1"/>
                </a:solidFill>
              </a:rPr>
              <a:t>визначили велику різноманітність </a:t>
            </a:r>
            <a:r>
              <a:rPr lang="uk-UA" sz="2400" b="1" dirty="0">
                <a:solidFill>
                  <a:schemeClr val="bg1"/>
                </a:solidFill>
              </a:rPr>
              <a:t>романських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архітектурних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шкіл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В </a:t>
            </a:r>
            <a:r>
              <a:rPr lang="ru-RU" sz="2400" dirty="0" err="1">
                <a:solidFill>
                  <a:schemeClr val="bg1"/>
                </a:solidFill>
              </a:rPr>
              <a:t>архітектурі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Німеччини</a:t>
            </a:r>
            <a:r>
              <a:rPr lang="ru-RU" sz="2400" dirty="0">
                <a:solidFill>
                  <a:schemeClr val="bg1"/>
                </a:solidFill>
              </a:rPr>
              <a:t> у той час </a:t>
            </a:r>
            <a:r>
              <a:rPr lang="ru-RU" sz="2400" dirty="0" err="1">
                <a:solidFill>
                  <a:schemeClr val="bg1"/>
                </a:solidFill>
              </a:rPr>
              <a:t>склався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особливий</a:t>
            </a:r>
            <a:r>
              <a:rPr lang="ru-RU" sz="2400" dirty="0">
                <a:solidFill>
                  <a:schemeClr val="bg1"/>
                </a:solidFill>
              </a:rPr>
              <a:t> тип церкви - </a:t>
            </a:r>
            <a:r>
              <a:rPr lang="ru-RU" sz="2400" dirty="0" err="1" smtClean="0">
                <a:solidFill>
                  <a:schemeClr val="bg1"/>
                </a:solidFill>
              </a:rPr>
              <a:t>величний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і </a:t>
            </a:r>
            <a:r>
              <a:rPr lang="ru-RU" sz="2400" dirty="0" err="1" smtClean="0">
                <a:solidFill>
                  <a:schemeClr val="bg1"/>
                </a:solidFill>
              </a:rPr>
              <a:t>масивний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Такий</a:t>
            </a:r>
            <a:r>
              <a:rPr lang="ru-RU" sz="2400" dirty="0">
                <a:solidFill>
                  <a:schemeClr val="bg1"/>
                </a:solidFill>
              </a:rPr>
              <a:t> собор в </a:t>
            </a:r>
            <a:r>
              <a:rPr lang="ru-RU" sz="2400" dirty="0" err="1" smtClean="0">
                <a:solidFill>
                  <a:schemeClr val="bg1"/>
                </a:solidFill>
              </a:rPr>
              <a:t>Шпейері</a:t>
            </a:r>
            <a:r>
              <a:rPr lang="ru-RU" sz="2400" dirty="0" smtClean="0">
                <a:solidFill>
                  <a:schemeClr val="bg1"/>
                </a:solidFill>
              </a:rPr>
              <a:t> (ХІ – ХІІ ст.), </a:t>
            </a:r>
            <a:r>
              <a:rPr lang="ru-RU" sz="2400" dirty="0">
                <a:solidFill>
                  <a:schemeClr val="bg1"/>
                </a:solidFill>
              </a:rPr>
              <a:t>один з </a:t>
            </a:r>
            <a:r>
              <a:rPr lang="ru-RU" sz="2400" dirty="0" err="1">
                <a:solidFill>
                  <a:schemeClr val="bg1"/>
                </a:solidFill>
              </a:rPr>
              <a:t>найбільших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>
                <a:solidFill>
                  <a:schemeClr val="bg1"/>
                </a:solidFill>
              </a:rPr>
              <a:t>Західній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Європі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Архітектурний</a:t>
            </a:r>
            <a:r>
              <a:rPr lang="ru-RU" sz="2400" dirty="0">
                <a:solidFill>
                  <a:schemeClr val="bg1"/>
                </a:solidFill>
              </a:rPr>
              <a:t> декор </a:t>
            </a:r>
            <a:r>
              <a:rPr lang="ru-RU" sz="2400" dirty="0" err="1">
                <a:solidFill>
                  <a:schemeClr val="bg1"/>
                </a:solidFill>
              </a:rPr>
              <a:t>дуже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стриманий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всього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аркатури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підкреслюють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основні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лінії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Скульптуру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dirty="0" err="1">
                <a:solidFill>
                  <a:schemeClr val="bg1"/>
                </a:solidFill>
              </a:rPr>
              <a:t>романський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період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Германії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розміщували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усередині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храмів</a:t>
            </a:r>
            <a:r>
              <a:rPr lang="ru-RU" sz="2400" dirty="0">
                <a:solidFill>
                  <a:schemeClr val="bg1"/>
                </a:solidFill>
              </a:rPr>
              <a:t>. На фасадах вона </a:t>
            </a:r>
            <a:r>
              <a:rPr lang="ru-RU" sz="2400" dirty="0" err="1">
                <a:solidFill>
                  <a:schemeClr val="bg1"/>
                </a:solidFill>
              </a:rPr>
              <a:t>зустрічається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кінці</a:t>
            </a:r>
            <a:r>
              <a:rPr lang="ru-RU" sz="2400" dirty="0">
                <a:solidFill>
                  <a:schemeClr val="bg1"/>
                </a:solidFill>
              </a:rPr>
              <a:t> Х</a:t>
            </a:r>
            <a:r>
              <a:rPr lang="en-US" sz="2400" dirty="0">
                <a:solidFill>
                  <a:schemeClr val="bg1"/>
                </a:solidFill>
              </a:rPr>
              <a:t>II </a:t>
            </a:r>
            <a:r>
              <a:rPr lang="ru-RU" sz="2400" dirty="0" smtClean="0">
                <a:solidFill>
                  <a:schemeClr val="bg1"/>
                </a:solidFill>
              </a:rPr>
              <a:t>ст. </a:t>
            </a:r>
            <a:r>
              <a:rPr lang="ru-RU" sz="2400" dirty="0">
                <a:solidFill>
                  <a:schemeClr val="bg1"/>
                </a:solidFill>
              </a:rPr>
              <a:t>В основному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дерев'яні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розфарбовані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розп'яття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прикраси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світильників</a:t>
            </a:r>
            <a:r>
              <a:rPr lang="ru-RU" sz="2400" dirty="0">
                <a:solidFill>
                  <a:schemeClr val="bg1"/>
                </a:solidFill>
              </a:rPr>
              <a:t>, купелей.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9" t="11264" b="11585"/>
          <a:stretch/>
        </p:blipFill>
        <p:spPr>
          <a:xfrm>
            <a:off x="107504" y="51045"/>
            <a:ext cx="1071964" cy="15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/>
          <a:stretch/>
        </p:blipFill>
        <p:spPr>
          <a:xfrm>
            <a:off x="1043608" y="275928"/>
            <a:ext cx="6995160" cy="588152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860032" y="6157847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Собор у </a:t>
            </a:r>
            <a:r>
              <a:rPr lang="uk-UA" sz="2000" b="1" dirty="0" err="1" smtClean="0">
                <a:solidFill>
                  <a:schemeClr val="bg1"/>
                </a:solidFill>
              </a:rPr>
              <a:t>Шпейері</a:t>
            </a:r>
            <a:r>
              <a:rPr lang="uk-UA" sz="2000" b="1" dirty="0" smtClean="0">
                <a:solidFill>
                  <a:schemeClr val="bg1"/>
                </a:solidFill>
              </a:rPr>
              <a:t>, Німеччина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uk-UA" sz="2400" dirty="0" smtClean="0">
                <a:solidFill>
                  <a:schemeClr val="bg1"/>
                </a:solidFill>
              </a:rPr>
              <a:t>оманське </a:t>
            </a:r>
            <a:r>
              <a:rPr lang="uk-UA" sz="2400" dirty="0">
                <a:solidFill>
                  <a:schemeClr val="bg1"/>
                </a:solidFill>
              </a:rPr>
              <a:t>мистецтво </a:t>
            </a:r>
            <a:r>
              <a:rPr lang="uk-UA" sz="2400" b="1" dirty="0">
                <a:solidFill>
                  <a:schemeClr val="bg1"/>
                </a:solidFill>
              </a:rPr>
              <a:t>Італії </a:t>
            </a:r>
            <a:r>
              <a:rPr lang="uk-UA" sz="2400" dirty="0">
                <a:solidFill>
                  <a:schemeClr val="bg1"/>
                </a:solidFill>
              </a:rPr>
              <a:t>розвивалося інакше. </a:t>
            </a:r>
            <a:r>
              <a:rPr lang="uk-UA" sz="2400" dirty="0" smtClean="0">
                <a:solidFill>
                  <a:schemeClr val="bg1"/>
                </a:solidFill>
              </a:rPr>
              <a:t>Тут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uk-UA" sz="2400" dirty="0" smtClean="0">
                <a:solidFill>
                  <a:schemeClr val="bg1"/>
                </a:solidFill>
              </a:rPr>
              <a:t>завжди відчувався нерозривний, </a:t>
            </a:r>
            <a:r>
              <a:rPr lang="uk-UA" sz="2400" dirty="0">
                <a:solidFill>
                  <a:schemeClr val="bg1"/>
                </a:solidFill>
              </a:rPr>
              <a:t>навіть в середні </a:t>
            </a:r>
            <a:r>
              <a:rPr lang="uk-UA" sz="2400" dirty="0" smtClean="0">
                <a:solidFill>
                  <a:schemeClr val="bg1"/>
                </a:solidFill>
              </a:rPr>
              <a:t>віки, </a:t>
            </a:r>
            <a:r>
              <a:rPr lang="uk-UA" sz="2400" dirty="0">
                <a:solidFill>
                  <a:schemeClr val="bg1"/>
                </a:solidFill>
              </a:rPr>
              <a:t>зв'язок з Древнім Римом.  Оскільки головною силою історичного розвитку в Італії були міста, а не церкви, в її культурі сильніше, ніж у інших народів, виражені світські тенденції. </a:t>
            </a:r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Серед відомих </a:t>
            </a:r>
            <a:r>
              <a:rPr lang="uk-UA" sz="2400" dirty="0">
                <a:solidFill>
                  <a:schemeClr val="bg1"/>
                </a:solidFill>
              </a:rPr>
              <a:t>творів архітектури Центральної Італії </a:t>
            </a:r>
            <a:r>
              <a:rPr lang="uk-UA" sz="2400" dirty="0" smtClean="0">
                <a:solidFill>
                  <a:schemeClr val="bg1"/>
                </a:solidFill>
              </a:rPr>
              <a:t> - видатний </a:t>
            </a:r>
            <a:r>
              <a:rPr lang="uk-UA" sz="2400" dirty="0">
                <a:solidFill>
                  <a:schemeClr val="bg1"/>
                </a:solidFill>
              </a:rPr>
              <a:t>комплекс в </a:t>
            </a:r>
            <a:r>
              <a:rPr lang="uk-UA" sz="2400" b="1" dirty="0" smtClean="0">
                <a:solidFill>
                  <a:schemeClr val="bg1"/>
                </a:solidFill>
              </a:rPr>
              <a:t>Пізі</a:t>
            </a:r>
            <a:r>
              <a:rPr lang="uk-UA" sz="2400" dirty="0" smtClean="0">
                <a:solidFill>
                  <a:schemeClr val="bg1"/>
                </a:solidFill>
              </a:rPr>
              <a:t>: </a:t>
            </a:r>
            <a:r>
              <a:rPr lang="uk-UA" sz="2400" dirty="0">
                <a:solidFill>
                  <a:schemeClr val="bg1"/>
                </a:solidFill>
              </a:rPr>
              <a:t>собор, </a:t>
            </a:r>
            <a:r>
              <a:rPr lang="uk-UA" sz="2400" dirty="0" smtClean="0">
                <a:solidFill>
                  <a:schemeClr val="bg1"/>
                </a:solidFill>
              </a:rPr>
              <a:t>вежа, баптистерій. </a:t>
            </a:r>
            <a:r>
              <a:rPr lang="uk-UA" sz="2400" dirty="0">
                <a:solidFill>
                  <a:schemeClr val="bg1"/>
                </a:solidFill>
              </a:rPr>
              <a:t>Він створювався протягом довгого часу (у Х</a:t>
            </a:r>
            <a:r>
              <a:rPr lang="en-US" sz="2400" dirty="0">
                <a:solidFill>
                  <a:schemeClr val="bg1"/>
                </a:solidFill>
              </a:rPr>
              <a:t>I </a:t>
            </a:r>
            <a:r>
              <a:rPr lang="uk-UA" sz="2400" dirty="0">
                <a:solidFill>
                  <a:schemeClr val="bg1"/>
                </a:solidFill>
              </a:rPr>
              <a:t>столітті будував архітектор </a:t>
            </a:r>
            <a:r>
              <a:rPr lang="uk-UA" sz="2400" dirty="0" err="1">
                <a:solidFill>
                  <a:schemeClr val="bg1"/>
                </a:solidFill>
              </a:rPr>
              <a:t>Буськетто</a:t>
            </a:r>
            <a:r>
              <a:rPr lang="uk-UA" sz="2400" dirty="0">
                <a:solidFill>
                  <a:schemeClr val="bg1"/>
                </a:solidFill>
              </a:rPr>
              <a:t>, в Х</a:t>
            </a:r>
            <a:r>
              <a:rPr lang="en-US" sz="2400" dirty="0">
                <a:solidFill>
                  <a:schemeClr val="bg1"/>
                </a:solidFill>
              </a:rPr>
              <a:t>II </a:t>
            </a:r>
            <a:r>
              <a:rPr lang="uk-UA" sz="2400" dirty="0" smtClean="0">
                <a:solidFill>
                  <a:schemeClr val="bg1"/>
                </a:solidFill>
              </a:rPr>
              <a:t>ст. </a:t>
            </a:r>
            <a:r>
              <a:rPr lang="uk-UA" sz="2400" dirty="0">
                <a:solidFill>
                  <a:schemeClr val="bg1"/>
                </a:solidFill>
              </a:rPr>
              <a:t>- архітектор </a:t>
            </a:r>
            <a:r>
              <a:rPr lang="uk-UA" sz="2400" dirty="0" err="1">
                <a:solidFill>
                  <a:schemeClr val="bg1"/>
                </a:solidFill>
              </a:rPr>
              <a:t>Райнальдо</a:t>
            </a:r>
            <a:r>
              <a:rPr lang="uk-UA" sz="2400" dirty="0">
                <a:solidFill>
                  <a:schemeClr val="bg1"/>
                </a:solidFill>
              </a:rPr>
              <a:t>). Найвідомішою частиною комплексу є знаменита Пізанська "падаюча" </a:t>
            </a:r>
            <a:r>
              <a:rPr lang="uk-UA" sz="2400" dirty="0" smtClean="0">
                <a:solidFill>
                  <a:schemeClr val="bg1"/>
                </a:solidFill>
              </a:rPr>
              <a:t>вежа. </a:t>
            </a:r>
            <a:r>
              <a:rPr lang="uk-UA" sz="2400" dirty="0">
                <a:solidFill>
                  <a:schemeClr val="bg1"/>
                </a:solidFill>
              </a:rPr>
              <a:t>Деякі дослідники припускають, що башта нахилилася в наслідок осідання фундаменту на самому початку робіт, і тоді було вирішено залишити її похилою.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2" t="6802" r="3729" b="7162"/>
          <a:stretch/>
        </p:blipFill>
        <p:spPr>
          <a:xfrm>
            <a:off x="0" y="-1530"/>
            <a:ext cx="1103826" cy="17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0" y="371263"/>
            <a:ext cx="7620000" cy="571500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899592" y="6165304"/>
            <a:ext cx="3748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Місто Піза – 250 км від Генуї.</a:t>
            </a:r>
          </a:p>
        </p:txBody>
      </p:sp>
    </p:spTree>
    <p:extLst>
      <p:ext uri="{BB962C8B-B14F-4D97-AF65-F5344CB8AC3E}">
        <p14:creationId xmlns:p14="http://schemas.microsoft.com/office/powerpoint/2010/main" val="10230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95536" y="62068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uk-UA" sz="2400" b="1" dirty="0" smtClean="0">
                <a:solidFill>
                  <a:schemeClr val="bg1"/>
                </a:solidFill>
              </a:rPr>
              <a:t>англійській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архітектурі романського періоду </a:t>
            </a:r>
            <a:r>
              <a:rPr lang="uk-UA" sz="2400" dirty="0" smtClean="0">
                <a:solidFill>
                  <a:schemeClr val="bg1"/>
                </a:solidFill>
              </a:rPr>
              <a:t>багато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uk-UA" sz="2400" dirty="0" smtClean="0">
                <a:solidFill>
                  <a:schemeClr val="bg1"/>
                </a:solidFill>
              </a:rPr>
              <a:t>спільного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з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французькою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архітектурою</a:t>
            </a:r>
            <a:r>
              <a:rPr lang="uk-UA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великі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uk-UA" sz="2400" dirty="0" smtClean="0">
                <a:solidFill>
                  <a:schemeClr val="bg1"/>
                </a:solidFill>
              </a:rPr>
              <a:t>розміри, високі центральні </a:t>
            </a:r>
            <a:r>
              <a:rPr lang="uk-UA" sz="2400" b="1" dirty="0" smtClean="0">
                <a:solidFill>
                  <a:schemeClr val="bg1"/>
                </a:solidFill>
              </a:rPr>
              <a:t>нефи</a:t>
            </a:r>
            <a:r>
              <a:rPr lang="uk-UA" sz="2400" dirty="0" smtClean="0">
                <a:solidFill>
                  <a:schemeClr val="bg1"/>
                </a:solidFill>
              </a:rPr>
              <a:t>, велика кількість башт. Завоювання Англії норманами в 1066 р. укріпило її зв'язки з континентом, що вплинуло на формування романського стилю в країні. Зразки тому - собори в </a:t>
            </a:r>
            <a:r>
              <a:rPr lang="uk-UA" sz="2400" dirty="0" err="1" smtClean="0">
                <a:solidFill>
                  <a:schemeClr val="bg1"/>
                </a:solidFill>
              </a:rPr>
              <a:t>Сент-Олбансі</a:t>
            </a:r>
            <a:r>
              <a:rPr lang="uk-UA" sz="2400" dirty="0" smtClean="0">
                <a:solidFill>
                  <a:schemeClr val="bg1"/>
                </a:solidFill>
              </a:rPr>
              <a:t> (1077-1090 рр.), </a:t>
            </a:r>
            <a:r>
              <a:rPr lang="uk-UA" sz="2400" dirty="0" err="1" smtClean="0">
                <a:solidFill>
                  <a:schemeClr val="bg1"/>
                </a:solidFill>
              </a:rPr>
              <a:t>Пітерборо</a:t>
            </a:r>
            <a:r>
              <a:rPr lang="uk-UA" sz="2400" dirty="0" smtClean="0">
                <a:solidFill>
                  <a:schemeClr val="bg1"/>
                </a:solidFill>
              </a:rPr>
              <a:t> (до. Х</a:t>
            </a:r>
            <a:r>
              <a:rPr lang="en-US" sz="2400" dirty="0" smtClean="0">
                <a:solidFill>
                  <a:schemeClr val="bg1"/>
                </a:solidFill>
              </a:rPr>
              <a:t>II </a:t>
            </a:r>
            <a:r>
              <a:rPr lang="uk-UA" sz="2400" dirty="0" smtClean="0">
                <a:solidFill>
                  <a:schemeClr val="bg1"/>
                </a:solidFill>
              </a:rPr>
              <a:t>ст.) та інші.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Більшість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романських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англійських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храмів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перебудовані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період</a:t>
            </a:r>
            <a:r>
              <a:rPr lang="ru-RU" sz="2400" dirty="0">
                <a:solidFill>
                  <a:schemeClr val="bg1"/>
                </a:solidFill>
              </a:rPr>
              <a:t> готики, і тому про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первісний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вигляд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судити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вкрай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важко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9344" r="54784" b="10625"/>
          <a:stretch/>
        </p:blipFill>
        <p:spPr>
          <a:xfrm>
            <a:off x="135426" y="44624"/>
            <a:ext cx="1051567" cy="16328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/>
          <a:stretch/>
        </p:blipFill>
        <p:spPr bwMode="auto">
          <a:xfrm>
            <a:off x="135426" y="4375238"/>
            <a:ext cx="885739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527199" y="4406731"/>
            <a:ext cx="313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замок </a:t>
            </a:r>
            <a:r>
              <a:rPr lang="uk-UA" dirty="0" err="1" smtClean="0">
                <a:solidFill>
                  <a:schemeClr val="bg1"/>
                </a:solidFill>
              </a:rPr>
              <a:t>Даннотар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uk-UA" dirty="0" smtClean="0">
                <a:solidFill>
                  <a:schemeClr val="bg1"/>
                </a:solidFill>
              </a:rPr>
              <a:t>Шотландія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9"/>
          <a:stretch/>
        </p:blipFill>
        <p:spPr>
          <a:xfrm>
            <a:off x="336550" y="116632"/>
            <a:ext cx="8470900" cy="604468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339752" y="6161314"/>
            <a:ext cx="5032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Кафедральний собор в </a:t>
            </a:r>
            <a:r>
              <a:rPr lang="uk-UA" sz="2000" b="1" dirty="0" err="1">
                <a:solidFill>
                  <a:schemeClr val="bg1"/>
                </a:solidFill>
              </a:rPr>
              <a:t>Сент-Олбансі</a:t>
            </a:r>
            <a:r>
              <a:rPr lang="uk-UA" sz="2000" b="1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684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78240" cy="603504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051720" y="6173835"/>
            <a:ext cx="4640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Кафедральний собор в </a:t>
            </a:r>
            <a:r>
              <a:rPr lang="uk-UA" sz="2000" b="1" dirty="0" err="1">
                <a:solidFill>
                  <a:schemeClr val="bg1"/>
                </a:solidFill>
              </a:rPr>
              <a:t>Пітерборо</a:t>
            </a:r>
            <a:r>
              <a:rPr lang="uk-UA" sz="2000" b="1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652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17373" y="404664"/>
            <a:ext cx="84969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uk-UA" sz="2200" dirty="0" smtClean="0">
                <a:solidFill>
                  <a:schemeClr val="bg1"/>
                </a:solidFill>
              </a:rPr>
              <a:t>оманське </a:t>
            </a:r>
            <a:r>
              <a:rPr lang="uk-UA" sz="2200" dirty="0">
                <a:solidFill>
                  <a:schemeClr val="bg1"/>
                </a:solidFill>
              </a:rPr>
              <a:t>мистецтво </a:t>
            </a:r>
            <a:r>
              <a:rPr lang="uk-UA" sz="2200" b="1" dirty="0">
                <a:solidFill>
                  <a:schemeClr val="bg1"/>
                </a:solidFill>
              </a:rPr>
              <a:t>Іспанії</a:t>
            </a:r>
            <a:r>
              <a:rPr lang="uk-UA" sz="2200" dirty="0">
                <a:solidFill>
                  <a:schemeClr val="bg1"/>
                </a:solidFill>
              </a:rPr>
              <a:t> розвивалося під </a:t>
            </a:r>
            <a:r>
              <a:rPr lang="uk-UA" sz="2200" dirty="0" smtClean="0">
                <a:solidFill>
                  <a:schemeClr val="bg1"/>
                </a:solidFill>
              </a:rPr>
              <a:t>впливом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</a:t>
            </a:r>
            <a:r>
              <a:rPr lang="uk-UA" sz="2200" dirty="0" smtClean="0">
                <a:solidFill>
                  <a:schemeClr val="bg1"/>
                </a:solidFill>
              </a:rPr>
              <a:t>арабської </a:t>
            </a:r>
            <a:r>
              <a:rPr lang="uk-UA" sz="2200" dirty="0">
                <a:solidFill>
                  <a:schemeClr val="bg1"/>
                </a:solidFill>
              </a:rPr>
              <a:t>і французької культури. </a:t>
            </a:r>
            <a:r>
              <a:rPr lang="en-US" sz="2200" dirty="0">
                <a:solidFill>
                  <a:schemeClr val="bg1"/>
                </a:solidFill>
              </a:rPr>
              <a:t>XI-XII </a:t>
            </a:r>
            <a:r>
              <a:rPr lang="uk-UA" sz="2200" dirty="0" smtClean="0">
                <a:solidFill>
                  <a:schemeClr val="bg1"/>
                </a:solidFill>
              </a:rPr>
              <a:t>ст. </a:t>
            </a:r>
            <a:r>
              <a:rPr lang="uk-UA" sz="2200" dirty="0">
                <a:solidFill>
                  <a:schemeClr val="bg1"/>
                </a:solidFill>
              </a:rPr>
              <a:t>для Іспанії </a:t>
            </a:r>
            <a:r>
              <a:rPr lang="uk-UA" sz="2200" dirty="0" smtClean="0">
                <a:solidFill>
                  <a:schemeClr val="bg1"/>
                </a:solidFill>
              </a:rPr>
              <a:t>були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</a:t>
            </a:r>
            <a:r>
              <a:rPr lang="uk-UA" sz="2200" dirty="0" smtClean="0">
                <a:solidFill>
                  <a:schemeClr val="bg1"/>
                </a:solidFill>
              </a:rPr>
              <a:t>часом Реконкісти </a:t>
            </a:r>
            <a:r>
              <a:rPr lang="uk-UA" sz="2200" dirty="0">
                <a:solidFill>
                  <a:schemeClr val="bg1"/>
                </a:solidFill>
              </a:rPr>
              <a:t>- часом усобиць, запеклих релігійних битв</a:t>
            </a:r>
            <a:r>
              <a:rPr lang="uk-UA" sz="2200" dirty="0" smtClean="0">
                <a:solidFill>
                  <a:schemeClr val="bg1"/>
                </a:solidFill>
              </a:rPr>
              <a:t>.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</a:t>
            </a:r>
            <a:r>
              <a:rPr lang="uk-UA" sz="2200" dirty="0" smtClean="0">
                <a:solidFill>
                  <a:schemeClr val="bg1"/>
                </a:solidFill>
              </a:rPr>
              <a:t>Суворий </a:t>
            </a:r>
            <a:r>
              <a:rPr lang="uk-UA" sz="2200" dirty="0">
                <a:solidFill>
                  <a:schemeClr val="bg1"/>
                </a:solidFill>
              </a:rPr>
              <a:t>кріпосний характер іспанської архітектури сформувався в умовах безупинних війн з арабами, </a:t>
            </a:r>
            <a:r>
              <a:rPr lang="uk-UA" sz="2200" dirty="0" smtClean="0">
                <a:solidFill>
                  <a:schemeClr val="bg1"/>
                </a:solidFill>
              </a:rPr>
              <a:t>Реконкісти </a:t>
            </a:r>
            <a:r>
              <a:rPr lang="uk-UA" sz="2200" dirty="0">
                <a:solidFill>
                  <a:schemeClr val="bg1"/>
                </a:solidFill>
              </a:rPr>
              <a:t>- війни за звільнення території </a:t>
            </a:r>
            <a:r>
              <a:rPr lang="uk-UA" sz="2200" dirty="0" smtClean="0">
                <a:solidFill>
                  <a:schemeClr val="bg1"/>
                </a:solidFill>
              </a:rPr>
              <a:t>країни. </a:t>
            </a:r>
          </a:p>
          <a:p>
            <a:pPr algn="just"/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Як </a:t>
            </a:r>
            <a:r>
              <a:rPr lang="uk-UA" sz="2200" dirty="0">
                <a:solidFill>
                  <a:schemeClr val="bg1"/>
                </a:solidFill>
              </a:rPr>
              <a:t>ні в одній країні Західної Європи, в Іспанії розвернулося будівництво замків-фортець. Один з </a:t>
            </a:r>
            <a:r>
              <a:rPr lang="uk-UA" sz="2200" dirty="0" smtClean="0">
                <a:solidFill>
                  <a:schemeClr val="bg1"/>
                </a:solidFill>
              </a:rPr>
              <a:t>старіших </a:t>
            </a:r>
            <a:r>
              <a:rPr lang="uk-UA" sz="2200" dirty="0">
                <a:solidFill>
                  <a:schemeClr val="bg1"/>
                </a:solidFill>
              </a:rPr>
              <a:t>замків романського періоду - </a:t>
            </a:r>
            <a:r>
              <a:rPr lang="uk-UA" sz="2200" b="1" dirty="0">
                <a:solidFill>
                  <a:schemeClr val="bg1"/>
                </a:solidFill>
              </a:rPr>
              <a:t>королівський палац Алькасар </a:t>
            </a:r>
            <a:r>
              <a:rPr lang="uk-UA" sz="2200" dirty="0">
                <a:solidFill>
                  <a:schemeClr val="bg1"/>
                </a:solidFill>
              </a:rPr>
              <a:t>(</a:t>
            </a:r>
            <a:r>
              <a:rPr lang="en-US" sz="2200" dirty="0">
                <a:solidFill>
                  <a:schemeClr val="bg1"/>
                </a:solidFill>
              </a:rPr>
              <a:t>I</a:t>
            </a:r>
            <a:r>
              <a:rPr lang="uk-UA" sz="2200" dirty="0">
                <a:solidFill>
                  <a:schemeClr val="bg1"/>
                </a:solidFill>
              </a:rPr>
              <a:t>Х </a:t>
            </a:r>
            <a:r>
              <a:rPr lang="uk-UA" sz="2200" dirty="0" smtClean="0">
                <a:solidFill>
                  <a:schemeClr val="bg1"/>
                </a:solidFill>
              </a:rPr>
              <a:t>ст., </a:t>
            </a:r>
            <a:r>
              <a:rPr lang="uk-UA" sz="2200" dirty="0" err="1">
                <a:solidFill>
                  <a:schemeClr val="bg1"/>
                </a:solidFill>
              </a:rPr>
              <a:t>Сеговія</a:t>
            </a:r>
            <a:r>
              <a:rPr lang="uk-UA" sz="2200" dirty="0">
                <a:solidFill>
                  <a:schemeClr val="bg1"/>
                </a:solidFill>
              </a:rPr>
              <a:t>). Він зберігся до нашого часу. Палац стоїть на високій скелі, </a:t>
            </a:r>
            <a:r>
              <a:rPr lang="uk-UA" sz="2200" dirty="0" smtClean="0">
                <a:solidFill>
                  <a:schemeClr val="bg1"/>
                </a:solidFill>
              </a:rPr>
              <a:t>оточеній товстими </a:t>
            </a:r>
            <a:r>
              <a:rPr lang="uk-UA" sz="2200" dirty="0">
                <a:solidFill>
                  <a:schemeClr val="bg1"/>
                </a:solidFill>
              </a:rPr>
              <a:t>стінами з безліччю башт. </a:t>
            </a:r>
            <a:r>
              <a:rPr lang="uk-UA" sz="2200" dirty="0" smtClean="0">
                <a:solidFill>
                  <a:schemeClr val="bg1"/>
                </a:solidFill>
              </a:rPr>
              <a:t>Таким же чином будували </a:t>
            </a:r>
            <a:r>
              <a:rPr lang="uk-UA" sz="2200" dirty="0">
                <a:solidFill>
                  <a:schemeClr val="bg1"/>
                </a:solidFill>
              </a:rPr>
              <a:t>міста. 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uk-UA" sz="2200" dirty="0" smtClean="0">
                <a:solidFill>
                  <a:schemeClr val="bg1"/>
                </a:solidFill>
              </a:rPr>
              <a:t>У </a:t>
            </a:r>
            <a:r>
              <a:rPr lang="uk-UA" sz="2200" dirty="0">
                <a:solidFill>
                  <a:schemeClr val="bg1"/>
                </a:solidFill>
              </a:rPr>
              <a:t>культових спорудах Іспанії романського періоду майже відсутні скульптурні прикраси. Храми мають </a:t>
            </a:r>
            <a:r>
              <a:rPr lang="uk-UA" sz="2200" dirty="0" smtClean="0">
                <a:solidFill>
                  <a:schemeClr val="bg1"/>
                </a:solidFill>
              </a:rPr>
              <a:t>вигляд  </a:t>
            </a:r>
            <a:r>
              <a:rPr lang="uk-UA" sz="2200" dirty="0">
                <a:solidFill>
                  <a:schemeClr val="bg1"/>
                </a:solidFill>
              </a:rPr>
              <a:t>неприступних фортець. Велику роль грав монументальний живопис - фрески: розписи виконувалися яскравими фарбами з чітким контурним малюнком. Зображення були дуже виразні. Скульптура в Іспанії з'явилася в Х</a:t>
            </a:r>
            <a:r>
              <a:rPr lang="en-US" sz="2200" dirty="0">
                <a:solidFill>
                  <a:schemeClr val="bg1"/>
                </a:solidFill>
              </a:rPr>
              <a:t>I </a:t>
            </a:r>
            <a:r>
              <a:rPr lang="uk-UA" sz="2200" dirty="0">
                <a:solidFill>
                  <a:schemeClr val="bg1"/>
                </a:solidFill>
              </a:rPr>
              <a:t>столітті.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2" t="6802" r="3729" b="7162"/>
          <a:stretch/>
        </p:blipFill>
        <p:spPr>
          <a:xfrm>
            <a:off x="0" y="27991"/>
            <a:ext cx="1103826" cy="17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937500" cy="536575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267744" y="5805264"/>
            <a:ext cx="4664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королівський палац Алькасар </a:t>
            </a:r>
            <a:r>
              <a:rPr lang="en-US" sz="2000" dirty="0" smtClean="0">
                <a:solidFill>
                  <a:schemeClr val="bg1"/>
                </a:solidFill>
              </a:rPr>
              <a:t>I</a:t>
            </a:r>
            <a:r>
              <a:rPr lang="uk-UA" sz="2000" dirty="0">
                <a:solidFill>
                  <a:schemeClr val="bg1"/>
                </a:solidFill>
              </a:rPr>
              <a:t>Х </a:t>
            </a:r>
            <a:r>
              <a:rPr lang="uk-UA" sz="2000" dirty="0" smtClean="0">
                <a:solidFill>
                  <a:schemeClr val="bg1"/>
                </a:solidFill>
              </a:rPr>
              <a:t>ст.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992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95536" y="26064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XI-XII c</a:t>
            </a:r>
            <a:r>
              <a:rPr lang="uk-UA" sz="2400" dirty="0" smtClean="0">
                <a:solidFill>
                  <a:schemeClr val="bg1"/>
                </a:solidFill>
              </a:rPr>
              <a:t>т. </a:t>
            </a:r>
            <a:r>
              <a:rPr lang="uk-UA" sz="2400" dirty="0">
                <a:solidFill>
                  <a:schemeClr val="bg1"/>
                </a:solidFill>
              </a:rPr>
              <a:t>одночасно в архітектурою і в тісному </a:t>
            </a:r>
            <a:r>
              <a:rPr lang="uk-UA" sz="2400" dirty="0" smtClean="0">
                <a:solidFill>
                  <a:schemeClr val="bg1"/>
                </a:solidFill>
              </a:rPr>
              <a:t>зв'язку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uk-UA" sz="2400" dirty="0" smtClean="0">
                <a:solidFill>
                  <a:schemeClr val="bg1"/>
                </a:solidFill>
              </a:rPr>
              <a:t>з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uk-UA" sz="2400" dirty="0" smtClean="0">
                <a:solidFill>
                  <a:schemeClr val="bg1"/>
                </a:solidFill>
              </a:rPr>
              <a:t>нею </a:t>
            </a:r>
            <a:r>
              <a:rPr lang="uk-UA" sz="2400" dirty="0">
                <a:solidFill>
                  <a:schemeClr val="bg1"/>
                </a:solidFill>
              </a:rPr>
              <a:t>розвивався </a:t>
            </a:r>
            <a:r>
              <a:rPr lang="uk-UA" sz="2400" b="1" dirty="0">
                <a:solidFill>
                  <a:schemeClr val="bg1"/>
                </a:solidFill>
              </a:rPr>
              <a:t>монументальний живопис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і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uk-UA" sz="2400" dirty="0" smtClean="0">
                <a:solidFill>
                  <a:schemeClr val="bg1"/>
                </a:solidFill>
              </a:rPr>
              <a:t>відродилася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монументальна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скульптура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після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декількох століть майже повного забуття. Образотворче мистецтво романського періоду було майже повністю </a:t>
            </a:r>
            <a:r>
              <a:rPr lang="uk-UA" sz="2400" dirty="0" smtClean="0">
                <a:solidFill>
                  <a:schemeClr val="bg1"/>
                </a:solidFill>
              </a:rPr>
              <a:t>залежне від релігійних традицій. 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Кидається </a:t>
            </a:r>
            <a:r>
              <a:rPr lang="uk-UA" sz="2400" dirty="0">
                <a:solidFill>
                  <a:schemeClr val="bg1"/>
                </a:solidFill>
              </a:rPr>
              <a:t>в очі різномасштабність фігур, причому їх розміри залежать від ієрархічної значущості того, хто змальований: так, фігури Христа набагато вищі за фігури ангелів і апостолів; ті, в свою чергу, більше зображень простих смертних. </a:t>
            </a:r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 Для </a:t>
            </a:r>
            <a:r>
              <a:rPr lang="uk-UA" sz="2400" dirty="0">
                <a:solidFill>
                  <a:schemeClr val="bg1"/>
                </a:solidFill>
              </a:rPr>
              <a:t>романського мистецтва "характерна відсутність якої-небудь певної програми в розміщенні декоративних мотивів: геометричних, "звіриних", біблейських - вони розташовуються дивним чином. Сфінкси, кентаври, грифони, леви і гарпії мирно уживаються поруч. </a:t>
            </a:r>
          </a:p>
          <a:p>
            <a:pPr algn="just"/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12546" r="54253" b="10944"/>
          <a:stretch/>
        </p:blipFill>
        <p:spPr>
          <a:xfrm>
            <a:off x="0" y="102618"/>
            <a:ext cx="1071154" cy="15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7" y="64096"/>
            <a:ext cx="8872538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61492" y="4595319"/>
            <a:ext cx="86309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dirty="0" smtClean="0">
                <a:solidFill>
                  <a:schemeClr val="bg1"/>
                </a:solidFill>
              </a:rPr>
              <a:t>Романський стиль (лат. </a:t>
            </a:r>
            <a:r>
              <a:rPr lang="en-US" sz="2800" dirty="0" err="1" smtClean="0">
                <a:solidFill>
                  <a:schemeClr val="bg1"/>
                </a:solidFill>
              </a:rPr>
              <a:t>romanus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uk-UA" sz="2800" dirty="0" smtClean="0">
                <a:solidFill>
                  <a:schemeClr val="bg1"/>
                </a:solidFill>
              </a:rPr>
              <a:t>римський) – художній стиль, що панував в Західній Європі в 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uk-UA" sz="2800" dirty="0" smtClean="0">
                <a:solidFill>
                  <a:schemeClr val="bg1"/>
                </a:solidFill>
              </a:rPr>
              <a:t>Х-ХІІ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століттях. Він став одним з найважливіших етапів розвитку середньовічного європейського мистецтва.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17714" y="153704"/>
            <a:ext cx="87467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solidFill>
                  <a:schemeClr val="bg1"/>
                </a:solidFill>
              </a:rPr>
              <a:t>  </a:t>
            </a:r>
            <a:r>
              <a:rPr lang="en-US" sz="2200" dirty="0" smtClean="0">
                <a:solidFill>
                  <a:schemeClr val="bg1"/>
                </a:solidFill>
              </a:rPr>
              <a:t>         </a:t>
            </a:r>
            <a:r>
              <a:rPr lang="uk-UA" sz="2200" dirty="0" err="1" smtClean="0">
                <a:solidFill>
                  <a:schemeClr val="bg1"/>
                </a:solidFill>
              </a:rPr>
              <a:t>сновним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>
                <a:solidFill>
                  <a:schemeClr val="bg1"/>
                </a:solidFill>
              </a:rPr>
              <a:t>матеріалом скульптури був камінь: в </a:t>
            </a:r>
            <a:r>
              <a:rPr lang="uk-UA" sz="2200" dirty="0" smtClean="0">
                <a:solidFill>
                  <a:schemeClr val="bg1"/>
                </a:solidFill>
              </a:rPr>
              <a:t>Центральній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  </a:t>
            </a:r>
            <a:r>
              <a:rPr lang="uk-UA" sz="2200" dirty="0" smtClean="0">
                <a:solidFill>
                  <a:schemeClr val="bg1"/>
                </a:solidFill>
              </a:rPr>
              <a:t>Європі </a:t>
            </a:r>
            <a:r>
              <a:rPr lang="uk-UA" sz="2200" dirty="0">
                <a:solidFill>
                  <a:schemeClr val="bg1"/>
                </a:solidFill>
              </a:rPr>
              <a:t>переважно місцевий піщаник, в Італії і </a:t>
            </a:r>
            <a:r>
              <a:rPr lang="uk-UA" sz="2200" dirty="0" smtClean="0">
                <a:solidFill>
                  <a:schemeClr val="bg1"/>
                </a:solidFill>
              </a:rPr>
              <a:t>деяких інших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</a:t>
            </a:r>
            <a:r>
              <a:rPr lang="uk-UA" sz="2200" dirty="0" smtClean="0">
                <a:solidFill>
                  <a:schemeClr val="bg1"/>
                </a:solidFill>
              </a:rPr>
              <a:t>південних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областях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-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мармур</a:t>
            </a:r>
            <a:r>
              <a:rPr lang="uk-UA" sz="2200" dirty="0">
                <a:solidFill>
                  <a:schemeClr val="bg1"/>
                </a:solidFill>
              </a:rPr>
              <a:t>.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Бронза,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дерево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також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  </a:t>
            </a:r>
            <a:r>
              <a:rPr lang="uk-UA" sz="2200" dirty="0" smtClean="0">
                <a:solidFill>
                  <a:schemeClr val="bg1"/>
                </a:solidFill>
              </a:rPr>
              <a:t>застосовувалися</a:t>
            </a:r>
            <a:r>
              <a:rPr lang="uk-UA" sz="2200" dirty="0">
                <a:solidFill>
                  <a:schemeClr val="bg1"/>
                </a:solidFill>
              </a:rPr>
              <a:t>, але не повсюдно. Витвори з дерева і каменя, не виключаючи монументальної скульптури на фасадах церков, зазвичай розфарбовувалися.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" b="15121"/>
          <a:stretch/>
        </p:blipFill>
        <p:spPr>
          <a:xfrm>
            <a:off x="1016000" y="2204864"/>
            <a:ext cx="7112000" cy="3912907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275856" y="6109349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Скульптури на соборі, </a:t>
            </a:r>
            <a:r>
              <a:rPr lang="uk-UA" b="1" dirty="0" smtClean="0">
                <a:solidFill>
                  <a:schemeClr val="bg1"/>
                </a:solidFill>
              </a:rPr>
              <a:t>Сантьяго де </a:t>
            </a:r>
            <a:r>
              <a:rPr lang="uk-UA" b="1" dirty="0" err="1" smtClean="0">
                <a:solidFill>
                  <a:schemeClr val="bg1"/>
                </a:solidFill>
              </a:rPr>
              <a:t>Компостела</a:t>
            </a:r>
            <a:r>
              <a:rPr lang="uk-UA" b="1" dirty="0">
                <a:solidFill>
                  <a:schemeClr val="bg1"/>
                </a:solidFill>
              </a:rPr>
              <a:t>, Іспанія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9" t="12128" r="3754" b="6096"/>
          <a:stretch/>
        </p:blipFill>
        <p:spPr>
          <a:xfrm>
            <a:off x="29614" y="0"/>
            <a:ext cx="1058104" cy="15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2"/>
          <a:stretch/>
        </p:blipFill>
        <p:spPr>
          <a:xfrm>
            <a:off x="107504" y="332656"/>
            <a:ext cx="3637182" cy="589407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11560" y="6309320"/>
            <a:ext cx="328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Статуї </a:t>
            </a:r>
            <a:r>
              <a:rPr lang="uk-UA" b="1" dirty="0" err="1">
                <a:solidFill>
                  <a:schemeClr val="bg1"/>
                </a:solidFill>
              </a:rPr>
              <a:t>Шартрського</a:t>
            </a:r>
            <a:r>
              <a:rPr lang="uk-UA" b="1" dirty="0">
                <a:solidFill>
                  <a:schemeClr val="bg1"/>
                </a:solidFill>
              </a:rPr>
              <a:t> собору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9496" b="19470"/>
          <a:stretch/>
        </p:blipFill>
        <p:spPr>
          <a:xfrm>
            <a:off x="3774707" y="362039"/>
            <a:ext cx="5312228" cy="3915014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004048" y="4725144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Скульптури собору в </a:t>
            </a:r>
            <a:r>
              <a:rPr lang="uk-UA" b="1" dirty="0" err="1">
                <a:solidFill>
                  <a:schemeClr val="bg1"/>
                </a:solidFill>
              </a:rPr>
              <a:t>Пітерборо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19" y="350509"/>
            <a:ext cx="86409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</a:t>
            </a:r>
            <a:r>
              <a:rPr lang="uk-UA" sz="2200" dirty="0" smtClean="0">
                <a:solidFill>
                  <a:schemeClr val="bg1"/>
                </a:solidFill>
              </a:rPr>
              <a:t>області </a:t>
            </a:r>
            <a:r>
              <a:rPr lang="uk-UA" sz="2200" b="1" dirty="0">
                <a:solidFill>
                  <a:schemeClr val="bg1"/>
                </a:solidFill>
              </a:rPr>
              <a:t>монументального живопису</a:t>
            </a:r>
            <a:r>
              <a:rPr lang="uk-UA" sz="2200" dirty="0">
                <a:solidFill>
                  <a:schemeClr val="bg1"/>
                </a:solidFill>
              </a:rPr>
              <a:t> всюди </a:t>
            </a:r>
            <a:r>
              <a:rPr lang="uk-UA" sz="2200" dirty="0" smtClean="0">
                <a:solidFill>
                  <a:schemeClr val="bg1"/>
                </a:solidFill>
              </a:rPr>
              <a:t>переважала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</a:t>
            </a:r>
            <a:r>
              <a:rPr lang="uk-UA" sz="2200" b="1" dirty="0" smtClean="0">
                <a:solidFill>
                  <a:schemeClr val="bg1"/>
                </a:solidFill>
              </a:rPr>
              <a:t>фреска</a:t>
            </a:r>
            <a:r>
              <a:rPr lang="uk-UA" sz="2200" dirty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за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винятком </a:t>
            </a:r>
            <a:r>
              <a:rPr lang="uk-UA" sz="2200" dirty="0">
                <a:solidFill>
                  <a:schemeClr val="bg1"/>
                </a:solidFill>
              </a:rPr>
              <a:t>Італії,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де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зберігалися </a:t>
            </a:r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uk-UA" sz="2200" dirty="0" smtClean="0">
                <a:solidFill>
                  <a:schemeClr val="bg1"/>
                </a:solidFill>
              </a:rPr>
              <a:t>і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традиції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bg1"/>
                </a:solidFill>
              </a:rPr>
              <a:t>  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</a:t>
            </a:r>
            <a:r>
              <a:rPr lang="uk-UA" sz="2200" dirty="0" smtClean="0">
                <a:solidFill>
                  <a:schemeClr val="bg1"/>
                </a:solidFill>
              </a:rPr>
              <a:t>мозаїчного </a:t>
            </a:r>
            <a:r>
              <a:rPr lang="uk-UA" sz="2200" dirty="0">
                <a:solidFill>
                  <a:schemeClr val="bg1"/>
                </a:solidFill>
              </a:rPr>
              <a:t>мистецтва. </a:t>
            </a:r>
            <a:r>
              <a:rPr lang="ru-RU" sz="2200" dirty="0">
                <a:solidFill>
                  <a:schemeClr val="bg1"/>
                </a:solidFill>
              </a:rPr>
              <a:t>В основному в </a:t>
            </a:r>
            <a:r>
              <a:rPr lang="ru-RU" sz="2200" dirty="0" err="1">
                <a:solidFill>
                  <a:schemeClr val="bg1"/>
                </a:solidFill>
              </a:rPr>
              <a:t>мистецтві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романського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періоду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панує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любов</a:t>
            </a:r>
            <a:r>
              <a:rPr lang="ru-RU" sz="2200" dirty="0">
                <a:solidFill>
                  <a:schemeClr val="bg1"/>
                </a:solidFill>
              </a:rPr>
              <a:t>  до </a:t>
            </a:r>
            <a:r>
              <a:rPr lang="ru-RU" sz="2200" dirty="0" err="1">
                <a:solidFill>
                  <a:schemeClr val="bg1"/>
                </a:solidFill>
              </a:rPr>
              <a:t>всього</a:t>
            </a:r>
            <a:r>
              <a:rPr lang="ru-RU" sz="2200" dirty="0">
                <a:solidFill>
                  <a:schemeClr val="bg1"/>
                </a:solidFill>
              </a:rPr>
              <a:t> фантастичного, часто </a:t>
            </a:r>
            <a:r>
              <a:rPr lang="ru-RU" sz="2200" dirty="0" err="1" smtClean="0">
                <a:solidFill>
                  <a:schemeClr val="bg1"/>
                </a:solidFill>
              </a:rPr>
              <a:t>похмурого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жахливого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  <a:r>
              <a:rPr lang="ru-RU" sz="2200" dirty="0">
                <a:solidFill>
                  <a:schemeClr val="bg1"/>
                </a:solidFill>
              </a:rPr>
              <a:t>Вона </a:t>
            </a:r>
            <a:r>
              <a:rPr lang="ru-RU" sz="2200" dirty="0" err="1">
                <a:solidFill>
                  <a:schemeClr val="bg1"/>
                </a:solidFill>
              </a:rPr>
              <a:t>виявляється</a:t>
            </a:r>
            <a:r>
              <a:rPr lang="ru-RU" sz="2200" dirty="0">
                <a:solidFill>
                  <a:schemeClr val="bg1"/>
                </a:solidFill>
              </a:rPr>
              <a:t> і у </a:t>
            </a:r>
            <a:r>
              <a:rPr lang="ru-RU" sz="2200" dirty="0" err="1">
                <a:solidFill>
                  <a:schemeClr val="bg1"/>
                </a:solidFill>
              </a:rPr>
              <a:t>виборі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сюжетів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наприклад</a:t>
            </a:r>
            <a:r>
              <a:rPr lang="ru-RU" sz="2200" dirty="0">
                <a:solidFill>
                  <a:schemeClr val="bg1"/>
                </a:solidFill>
              </a:rPr>
              <a:t>, в </a:t>
            </a:r>
            <a:r>
              <a:rPr lang="ru-RU" sz="2200" dirty="0" err="1">
                <a:solidFill>
                  <a:schemeClr val="bg1"/>
                </a:solidFill>
              </a:rPr>
              <a:t>поширеності</a:t>
            </a:r>
            <a:r>
              <a:rPr lang="ru-RU" sz="2200" dirty="0">
                <a:solidFill>
                  <a:schemeClr val="bg1"/>
                </a:solidFill>
              </a:rPr>
              <a:t> сцен з циклу </a:t>
            </a:r>
            <a:r>
              <a:rPr lang="ru-RU" sz="2200" dirty="0" err="1">
                <a:solidFill>
                  <a:schemeClr val="bg1"/>
                </a:solidFill>
              </a:rPr>
              <a:t>трагічних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бачень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Апокаліпсису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  <a:endParaRPr lang="uk-UA" sz="2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 b="37575"/>
          <a:stretch/>
        </p:blipFill>
        <p:spPr>
          <a:xfrm>
            <a:off x="1700977" y="2564904"/>
            <a:ext cx="5606415" cy="4070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9F3"/>
              </a:clrFrom>
              <a:clrTo>
                <a:srgbClr val="FE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 t="11242" b="14364"/>
          <a:stretch/>
        </p:blipFill>
        <p:spPr>
          <a:xfrm>
            <a:off x="-21434" y="47604"/>
            <a:ext cx="1019719" cy="14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43136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uk-UA" sz="2400" dirty="0" err="1" smtClean="0">
                <a:solidFill>
                  <a:schemeClr val="bg1"/>
                </a:solidFill>
              </a:rPr>
              <a:t>истецтво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скульптури </a:t>
            </a:r>
            <a:r>
              <a:rPr lang="uk-UA" sz="2400" dirty="0">
                <a:solidFill>
                  <a:schemeClr val="bg1"/>
                </a:solidFill>
              </a:rPr>
              <a:t>і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розпису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було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пов'язане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з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uk-UA" sz="2400" dirty="0" smtClean="0">
                <a:solidFill>
                  <a:schemeClr val="bg1"/>
                </a:solidFill>
              </a:rPr>
              <a:t>мистецтвом </a:t>
            </a:r>
            <a:r>
              <a:rPr lang="uk-UA" sz="2400" b="1" dirty="0">
                <a:solidFill>
                  <a:schemeClr val="bg1"/>
                </a:solidFill>
              </a:rPr>
              <a:t>книжкової мініатюри</a:t>
            </a:r>
            <a:r>
              <a:rPr lang="uk-UA" sz="2400" dirty="0">
                <a:solidFill>
                  <a:schemeClr val="bg1"/>
                </a:solidFill>
              </a:rPr>
              <a:t>, розквіт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якої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uk-UA" sz="2400" dirty="0" smtClean="0">
                <a:solidFill>
                  <a:schemeClr val="bg1"/>
                </a:solidFill>
              </a:rPr>
              <a:t>доводиться </a:t>
            </a:r>
            <a:r>
              <a:rPr lang="uk-UA" sz="2400" dirty="0">
                <a:solidFill>
                  <a:schemeClr val="bg1"/>
                </a:solidFill>
              </a:rPr>
              <a:t>на романську епоху.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29739"/>
            <a:ext cx="7112000" cy="50673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5" t="13740" r="2957" b="6941"/>
          <a:stretch/>
        </p:blipFill>
        <p:spPr>
          <a:xfrm>
            <a:off x="26528" y="0"/>
            <a:ext cx="1161096" cy="16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3" y="332656"/>
            <a:ext cx="3999071" cy="565785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683568" y="6063611"/>
            <a:ext cx="347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chemeClr val="bg1"/>
                </a:solidFill>
              </a:rPr>
              <a:t>Вінчестерська</a:t>
            </a:r>
            <a:r>
              <a:rPr lang="uk-UA" b="1" dirty="0">
                <a:solidFill>
                  <a:schemeClr val="bg1"/>
                </a:solidFill>
              </a:rPr>
              <a:t> Біблія  (</a:t>
            </a:r>
            <a:r>
              <a:rPr lang="uk-UA" b="1" dirty="0" err="1">
                <a:solidFill>
                  <a:schemeClr val="bg1"/>
                </a:solidFill>
              </a:rPr>
              <a:t>ХІІст</a:t>
            </a:r>
            <a:r>
              <a:rPr lang="uk-UA" b="1" dirty="0">
                <a:solidFill>
                  <a:schemeClr val="bg1"/>
                </a:solidFill>
              </a:rPr>
              <a:t>.)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3948" r="1634" b="2674"/>
          <a:stretch/>
        </p:blipFill>
        <p:spPr>
          <a:xfrm>
            <a:off x="4269700" y="332656"/>
            <a:ext cx="4722389" cy="3461659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366959" y="5993970"/>
            <a:ext cx="255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Романський алфавіт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19" y="3903994"/>
            <a:ext cx="3714750" cy="22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09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99186" y="133622"/>
            <a:ext cx="86373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uk-UA" sz="2400" dirty="0" err="1" smtClean="0">
                <a:solidFill>
                  <a:schemeClr val="bg1"/>
                </a:solidFill>
              </a:rPr>
              <a:t>опулярне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було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різьблення </a:t>
            </a:r>
            <a:r>
              <a:rPr lang="uk-UA" sz="2400" dirty="0">
                <a:solidFill>
                  <a:schemeClr val="bg1"/>
                </a:solidFill>
              </a:rPr>
              <a:t>із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слонової </a:t>
            </a:r>
            <a:r>
              <a:rPr lang="uk-UA" sz="2400" dirty="0">
                <a:solidFill>
                  <a:schemeClr val="bg1"/>
                </a:solidFill>
              </a:rPr>
              <a:t>кості</a:t>
            </a:r>
            <a:r>
              <a:rPr lang="uk-UA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в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цій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uk-UA" sz="2400" dirty="0" smtClean="0">
                <a:solidFill>
                  <a:schemeClr val="bg1"/>
                </a:solidFill>
              </a:rPr>
              <a:t>техніці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виготовлялися </a:t>
            </a:r>
            <a:r>
              <a:rPr lang="uk-UA" sz="2400" dirty="0">
                <a:solidFill>
                  <a:schemeClr val="bg1"/>
                </a:solidFill>
              </a:rPr>
              <a:t>скриньки, шкатулки, </a:t>
            </a:r>
            <a:r>
              <a:rPr lang="uk-UA" sz="2400" dirty="0" smtClean="0">
                <a:solidFill>
                  <a:schemeClr val="bg1"/>
                </a:solidFill>
              </a:rPr>
              <a:t>оклади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рукописних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книг</a:t>
            </a:r>
            <a:r>
              <a:rPr lang="uk-UA" sz="2400" dirty="0">
                <a:solidFill>
                  <a:schemeClr val="bg1"/>
                </a:solidFill>
              </a:rPr>
              <a:t>. Розвивалась техніка виїмчастої </a:t>
            </a:r>
            <a:r>
              <a:rPr lang="uk-UA" sz="2400" dirty="0" smtClean="0">
                <a:solidFill>
                  <a:schemeClr val="bg1"/>
                </a:solidFill>
              </a:rPr>
              <a:t>емалі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по </a:t>
            </a:r>
            <a:r>
              <a:rPr lang="uk-UA" sz="2400" dirty="0">
                <a:solidFill>
                  <a:schemeClr val="bg1"/>
                </a:solidFill>
              </a:rPr>
              <a:t>міді і золоту.      </a:t>
            </a:r>
          </a:p>
          <a:p>
            <a:r>
              <a:rPr lang="uk-UA" dirty="0"/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57752"/>
            <a:ext cx="3273266" cy="3383756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483730" y="5177225"/>
            <a:ext cx="461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Ювелірний виріб романського періоду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82098"/>
            <a:ext cx="2871788" cy="4652296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958793" y="6322417"/>
            <a:ext cx="2609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Різьблення по дереву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9183" r="53995" b="6123"/>
          <a:stretch/>
        </p:blipFill>
        <p:spPr>
          <a:xfrm>
            <a:off x="0" y="55770"/>
            <a:ext cx="1064641" cy="16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45536" y="262541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  </a:t>
            </a:r>
            <a:r>
              <a:rPr lang="en-US" dirty="0" smtClean="0"/>
              <a:t>            </a:t>
            </a:r>
            <a:r>
              <a:rPr lang="uk-UA" sz="2200" dirty="0" err="1" smtClean="0">
                <a:solidFill>
                  <a:schemeClr val="bg1"/>
                </a:solidFill>
              </a:rPr>
              <a:t>арактерне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>
                <a:solidFill>
                  <a:schemeClr val="bg1"/>
                </a:solidFill>
              </a:rPr>
              <a:t>широке використання заліза і бронзи, з </a:t>
            </a:r>
            <a:r>
              <a:rPr lang="uk-UA" sz="2200" dirty="0" smtClean="0">
                <a:solidFill>
                  <a:schemeClr val="bg1"/>
                </a:solidFill>
              </a:rPr>
              <a:t>яких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   </a:t>
            </a:r>
            <a:r>
              <a:rPr lang="uk-UA" sz="2200" dirty="0" smtClean="0">
                <a:solidFill>
                  <a:schemeClr val="bg1"/>
                </a:solidFill>
              </a:rPr>
              <a:t>виготовлялися </a:t>
            </a:r>
            <a:r>
              <a:rPr lang="uk-UA" sz="2200" dirty="0">
                <a:solidFill>
                  <a:schemeClr val="bg1"/>
                </a:solidFill>
              </a:rPr>
              <a:t>грати, огорожі, замки, фігурні петлі та ін. </a:t>
            </a:r>
            <a:r>
              <a:rPr lang="uk-UA" sz="2200" dirty="0" smtClean="0">
                <a:solidFill>
                  <a:schemeClr val="bg1"/>
                </a:solidFill>
              </a:rPr>
              <a:t>З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</a:t>
            </a:r>
            <a:r>
              <a:rPr lang="uk-UA" sz="2200" dirty="0" smtClean="0">
                <a:solidFill>
                  <a:schemeClr val="bg1"/>
                </a:solidFill>
              </a:rPr>
              <a:t>бронзи </a:t>
            </a:r>
            <a:r>
              <a:rPr lang="uk-UA" sz="2200" dirty="0">
                <a:solidFill>
                  <a:schemeClr val="bg1"/>
                </a:solidFill>
              </a:rPr>
              <a:t>відливали і чеканили двері з рельєфами</a:t>
            </a:r>
            <a:r>
              <a:rPr lang="uk-UA" sz="2200" dirty="0" smtClean="0">
                <a:solidFill>
                  <a:schemeClr val="bg1"/>
                </a:solidFill>
              </a:rPr>
              <a:t>.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bg1"/>
                </a:solidFill>
              </a:rPr>
              <a:t>          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Надзвичайно </a:t>
            </a:r>
            <a:r>
              <a:rPr lang="uk-UA" sz="2200" dirty="0">
                <a:solidFill>
                  <a:schemeClr val="bg1"/>
                </a:solidFill>
              </a:rPr>
              <a:t>прості по конструкції </a:t>
            </a:r>
            <a:r>
              <a:rPr lang="uk-UA" sz="2200" b="1" dirty="0">
                <a:solidFill>
                  <a:schemeClr val="bg1"/>
                </a:solidFill>
              </a:rPr>
              <a:t>меблі </a:t>
            </a:r>
            <a:r>
              <a:rPr lang="uk-UA" sz="2200" dirty="0">
                <a:solidFill>
                  <a:schemeClr val="bg1"/>
                </a:solidFill>
              </a:rPr>
              <a:t>декорувалися різьбленням з геометричних форм: круглих розеток, напівкруглих арок, меблі розписувалися яскравими фарбами. </a:t>
            </a:r>
            <a:r>
              <a:rPr lang="ru-RU" sz="2200" dirty="0" err="1" smtClean="0">
                <a:solidFill>
                  <a:schemeClr val="bg1"/>
                </a:solidFill>
              </a:rPr>
              <a:t>Романські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меблі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робилися</a:t>
            </a:r>
            <a:r>
              <a:rPr lang="ru-RU" sz="2200" dirty="0">
                <a:solidFill>
                  <a:schemeClr val="bg1"/>
                </a:solidFill>
              </a:rPr>
              <a:t>, в основному, з </a:t>
            </a:r>
            <a:r>
              <a:rPr lang="ru-RU" sz="2200" dirty="0" err="1">
                <a:solidFill>
                  <a:schemeClr val="bg1"/>
                </a:solidFill>
              </a:rPr>
              <a:t>ялини</a:t>
            </a:r>
            <a:r>
              <a:rPr lang="ru-RU" sz="2200" dirty="0">
                <a:solidFill>
                  <a:schemeClr val="bg1"/>
                </a:solidFill>
              </a:rPr>
              <a:t>, кедра і дуба.</a:t>
            </a:r>
            <a:endParaRPr lang="uk-UA" sz="2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24754"/>
            <a:ext cx="27432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b="3974"/>
          <a:stretch/>
        </p:blipFill>
        <p:spPr>
          <a:xfrm>
            <a:off x="5580112" y="2559387"/>
            <a:ext cx="2971800" cy="367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кутник 6"/>
          <p:cNvSpPr/>
          <p:nvPr/>
        </p:nvSpPr>
        <p:spPr>
          <a:xfrm>
            <a:off x="4566016" y="6100294"/>
            <a:ext cx="3680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Дубова </a:t>
            </a:r>
            <a:r>
              <a:rPr lang="ru-RU" b="1" dirty="0" err="1">
                <a:solidFill>
                  <a:schemeClr val="bg1"/>
                </a:solidFill>
              </a:rPr>
              <a:t>шафа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різьбленням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dirty="0" err="1" smtClean="0">
                <a:solidFill>
                  <a:schemeClr val="bg1"/>
                </a:solidFill>
              </a:rPr>
              <a:t>Нижня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Саксонія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67544" y="6238793"/>
            <a:ext cx="364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Стілець романського періоду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12898" r="44726" b="10911"/>
          <a:stretch/>
        </p:blipFill>
        <p:spPr>
          <a:xfrm>
            <a:off x="99682" y="0"/>
            <a:ext cx="1311787" cy="15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52195" y="404664"/>
            <a:ext cx="85689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   ХII </a:t>
            </a:r>
            <a:r>
              <a:rPr lang="uk-UA" sz="2400" dirty="0">
                <a:solidFill>
                  <a:schemeClr val="bg1"/>
                </a:solidFill>
              </a:rPr>
              <a:t>століття - "золоте" століття романського мистецтва, що поширилося по всій Європі. Але </a:t>
            </a:r>
            <a:r>
              <a:rPr lang="uk-UA" sz="2400" dirty="0" smtClean="0">
                <a:solidFill>
                  <a:schemeClr val="bg1"/>
                </a:solidFill>
              </a:rPr>
              <a:t>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ньому вже зароджувалися </a:t>
            </a:r>
            <a:r>
              <a:rPr lang="uk-UA" sz="2400" dirty="0">
                <a:solidFill>
                  <a:schemeClr val="bg1"/>
                </a:solidFill>
              </a:rPr>
              <a:t>багато художніх вирішень нової, готичної </a:t>
            </a:r>
            <a:r>
              <a:rPr lang="uk-UA" sz="2400" dirty="0" smtClean="0">
                <a:solidFill>
                  <a:schemeClr val="bg1"/>
                </a:solidFill>
              </a:rPr>
              <a:t>епохи. </a:t>
            </a:r>
          </a:p>
          <a:p>
            <a:endParaRPr lang="uk-UA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"</a:t>
            </a:r>
            <a:r>
              <a:rPr lang="ru-RU" sz="2400" dirty="0" err="1">
                <a:solidFill>
                  <a:schemeClr val="bg1"/>
                </a:solidFill>
              </a:rPr>
              <a:t>Романське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мистецтво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здається</a:t>
            </a:r>
            <a:r>
              <a:rPr lang="ru-RU" sz="2400" dirty="0">
                <a:solidFill>
                  <a:schemeClr val="bg1"/>
                </a:solidFill>
              </a:rPr>
              <a:t> грубим і диким, </a:t>
            </a:r>
            <a:r>
              <a:rPr lang="ru-RU" sz="2400" dirty="0" err="1">
                <a:solidFill>
                  <a:schemeClr val="bg1"/>
                </a:solidFill>
              </a:rPr>
              <a:t>якщо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порівнювати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витонченістю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візантійців</a:t>
            </a:r>
            <a:r>
              <a:rPr lang="ru-RU" sz="2400" dirty="0">
                <a:solidFill>
                  <a:schemeClr val="bg1"/>
                </a:solidFill>
              </a:rPr>
              <a:t>, але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стиль великого благородства</a:t>
            </a:r>
            <a:r>
              <a:rPr lang="ru-RU" sz="2400" dirty="0" smtClean="0">
                <a:solidFill>
                  <a:schemeClr val="bg1"/>
                </a:solidFill>
              </a:rPr>
              <a:t>".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</a:rPr>
              <a:t>"Важким мовчанням" назвав романську архітектуру великий французький скульптор Огюст </a:t>
            </a:r>
            <a:r>
              <a:rPr lang="uk-UA" sz="2400" dirty="0" err="1">
                <a:solidFill>
                  <a:schemeClr val="bg1"/>
                </a:solidFill>
              </a:rPr>
              <a:t>Роден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2391"/>
          <a:stretch/>
        </p:blipFill>
        <p:spPr>
          <a:xfrm>
            <a:off x="2555776" y="4725144"/>
            <a:ext cx="3927111" cy="11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67544" y="620688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ru-RU" sz="2000" dirty="0" err="1" smtClean="0">
                <a:solidFill>
                  <a:schemeClr val="bg1"/>
                </a:solidFill>
              </a:rPr>
              <a:t>Використана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література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1.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Архітектура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/ Авт.-</a:t>
            </a:r>
            <a:r>
              <a:rPr lang="ru-RU" sz="2000" dirty="0" err="1">
                <a:solidFill>
                  <a:schemeClr val="bg1"/>
                </a:solidFill>
              </a:rPr>
              <a:t>упорядник</a:t>
            </a:r>
            <a:r>
              <a:rPr lang="ru-RU" sz="2000" dirty="0">
                <a:solidFill>
                  <a:schemeClr val="bg1"/>
                </a:solidFill>
              </a:rPr>
              <a:t> Н.Ю. </a:t>
            </a:r>
            <a:r>
              <a:rPr lang="ru-RU" sz="2000" dirty="0" err="1">
                <a:solidFill>
                  <a:schemeClr val="bg1"/>
                </a:solidFill>
              </a:rPr>
              <a:t>Безпалова</a:t>
            </a:r>
            <a:r>
              <a:rPr lang="ru-RU" sz="2000" dirty="0">
                <a:solidFill>
                  <a:schemeClr val="bg1"/>
                </a:solidFill>
              </a:rPr>
              <a:t>;  </a:t>
            </a:r>
            <a:r>
              <a:rPr lang="ru-RU" sz="2000" dirty="0" err="1">
                <a:solidFill>
                  <a:schemeClr val="bg1"/>
                </a:solidFill>
              </a:rPr>
              <a:t>Худож</a:t>
            </a:r>
            <a:r>
              <a:rPr lang="ru-RU" sz="2000" dirty="0">
                <a:solidFill>
                  <a:schemeClr val="bg1"/>
                </a:solidFill>
              </a:rPr>
              <a:t>.-</a:t>
            </a:r>
            <a:r>
              <a:rPr lang="ru-RU" sz="2000" dirty="0" err="1">
                <a:solidFill>
                  <a:schemeClr val="bg1"/>
                </a:solidFill>
              </a:rPr>
              <a:t>оформлювач</a:t>
            </a:r>
            <a:r>
              <a:rPr lang="ru-RU" sz="2000" dirty="0">
                <a:solidFill>
                  <a:schemeClr val="bg1"/>
                </a:solidFill>
              </a:rPr>
              <a:t> Л.Д. </a:t>
            </a:r>
            <a:r>
              <a:rPr lang="ru-RU" sz="2000" dirty="0" err="1">
                <a:solidFill>
                  <a:schemeClr val="bg1"/>
                </a:solidFill>
              </a:rPr>
              <a:t>Киркач</a:t>
            </a:r>
            <a:r>
              <a:rPr lang="ru-RU" sz="2000" dirty="0">
                <a:solidFill>
                  <a:schemeClr val="bg1"/>
                </a:solidFill>
              </a:rPr>
              <a:t>-Осипова. – </a:t>
            </a:r>
            <a:r>
              <a:rPr lang="ru-RU" sz="2000" dirty="0" err="1">
                <a:solidFill>
                  <a:schemeClr val="bg1"/>
                </a:solidFill>
              </a:rPr>
              <a:t>Харків</a:t>
            </a:r>
            <a:r>
              <a:rPr lang="ru-RU" sz="2000" dirty="0">
                <a:solidFill>
                  <a:schemeClr val="bg1"/>
                </a:solidFill>
              </a:rPr>
              <a:t> : </a:t>
            </a:r>
            <a:r>
              <a:rPr lang="ru-RU" sz="2000" dirty="0" err="1">
                <a:solidFill>
                  <a:schemeClr val="bg1"/>
                </a:solidFill>
              </a:rPr>
              <a:t>Фоліо</a:t>
            </a:r>
            <a:r>
              <a:rPr lang="ru-RU" sz="2000" dirty="0">
                <a:solidFill>
                  <a:schemeClr val="bg1"/>
                </a:solidFill>
              </a:rPr>
              <a:t>, 2007. – 318 с.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2.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Васильева </a:t>
            </a:r>
            <a:r>
              <a:rPr lang="ru-RU" sz="2000" dirty="0">
                <a:solidFill>
                  <a:schemeClr val="bg1"/>
                </a:solidFill>
              </a:rPr>
              <a:t>Е.К., </a:t>
            </a:r>
            <a:r>
              <a:rPr lang="ru-RU" sz="2000" dirty="0" err="1">
                <a:solidFill>
                  <a:schemeClr val="bg1"/>
                </a:solidFill>
              </a:rPr>
              <a:t>Пернатьев</a:t>
            </a:r>
            <a:r>
              <a:rPr lang="ru-RU" sz="2000" dirty="0">
                <a:solidFill>
                  <a:schemeClr val="bg1"/>
                </a:solidFill>
              </a:rPr>
              <a:t> Ю.С. 100 знаменитых памятников архитектуры / </a:t>
            </a:r>
            <a:r>
              <a:rPr lang="ru-RU" sz="2000" dirty="0" err="1">
                <a:solidFill>
                  <a:schemeClr val="bg1"/>
                </a:solidFill>
              </a:rPr>
              <a:t>Худож</a:t>
            </a:r>
            <a:r>
              <a:rPr lang="ru-RU" sz="2000" dirty="0">
                <a:solidFill>
                  <a:schemeClr val="bg1"/>
                </a:solidFill>
              </a:rPr>
              <a:t>.-оформитель Л.Д. </a:t>
            </a:r>
            <a:r>
              <a:rPr lang="ru-RU" sz="2000" dirty="0" err="1">
                <a:solidFill>
                  <a:schemeClr val="bg1"/>
                </a:solidFill>
              </a:rPr>
              <a:t>Киркач</a:t>
            </a:r>
            <a:r>
              <a:rPr lang="ru-RU" sz="2000" dirty="0">
                <a:solidFill>
                  <a:schemeClr val="bg1"/>
                </a:solidFill>
              </a:rPr>
              <a:t>-Осипова. – Харьков : Фолио, 2005. – 511 с.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3.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ru-RU" sz="2000" dirty="0" err="1" smtClean="0">
                <a:solidFill>
                  <a:schemeClr val="bg1"/>
                </a:solidFill>
              </a:rPr>
              <a:t>Самин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Д.К. 100 великих архитекторов. – М. : Вече, 2000. – 592 с.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4.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100 </a:t>
            </a:r>
            <a:r>
              <a:rPr lang="ru-RU" sz="2000" dirty="0">
                <a:solidFill>
                  <a:schemeClr val="bg1"/>
                </a:solidFill>
              </a:rPr>
              <a:t>великих замков / Автор-составитель Н.А. Ионина. – М. : Вече, 2003. – 480 с.</a:t>
            </a:r>
          </a:p>
          <a:p>
            <a:r>
              <a:rPr lang="ru-RU" sz="2000" dirty="0">
                <a:solidFill>
                  <a:schemeClr val="bg1"/>
                </a:solidFill>
              </a:rPr>
              <a:t>5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http://www.liveinternet.ru/users/3287612/post160209119/  - романский стиль – ХІ – ХІІ вв.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6.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ru-RU" sz="2000" dirty="0" smtClean="0">
                <a:solidFill>
                  <a:schemeClr val="bg1"/>
                </a:solidFill>
              </a:rPr>
              <a:t>http</a:t>
            </a:r>
            <a:r>
              <a:rPr lang="ru-RU" sz="2000" dirty="0">
                <a:solidFill>
                  <a:schemeClr val="bg1"/>
                </a:solidFill>
              </a:rPr>
              <a:t>://podosokorskiy.livejournal.com/3033113.html - романский стиль 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7.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http</a:t>
            </a:r>
            <a:r>
              <a:rPr lang="ru-RU" sz="2000" dirty="0">
                <a:solidFill>
                  <a:schemeClr val="bg1"/>
                </a:solidFill>
              </a:rPr>
              <a:t>://www.inter-meb.ru/romanesque.html  - романский стиль. Европейское Средневековье. 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74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3129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Презентацію підготувала провідний бібліотекар Новоград–Волинської центральної міської бібліотеки </a:t>
            </a:r>
            <a:r>
              <a:rPr lang="uk-UA" sz="3600" dirty="0" err="1" smtClean="0">
                <a:solidFill>
                  <a:schemeClr val="bg1"/>
                </a:solidFill>
              </a:rPr>
              <a:t>Кобрина</a:t>
            </a:r>
            <a:r>
              <a:rPr lang="uk-UA" sz="3600" dirty="0" smtClean="0">
                <a:solidFill>
                  <a:schemeClr val="bg1"/>
                </a:solidFill>
              </a:rPr>
              <a:t> О. А. </a:t>
            </a:r>
          </a:p>
          <a:p>
            <a:pPr marL="0" indent="0">
              <a:buNone/>
            </a:pPr>
            <a:r>
              <a:rPr lang="uk-UA" sz="3600" i="1" dirty="0">
                <a:solidFill>
                  <a:schemeClr val="bg1"/>
                </a:solidFill>
              </a:rPr>
              <a:t> </a:t>
            </a:r>
            <a:r>
              <a:rPr lang="uk-UA" sz="3600" i="1" dirty="0" smtClean="0">
                <a:solidFill>
                  <a:schemeClr val="bg1"/>
                </a:solidFill>
              </a:rPr>
              <a:t>   Дякуємо за увагу!</a:t>
            </a:r>
            <a:endParaRPr lang="uk-UA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5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2" b="25066"/>
          <a:stretch/>
        </p:blipFill>
        <p:spPr>
          <a:xfrm>
            <a:off x="0" y="3410340"/>
            <a:ext cx="9120249" cy="344766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99322" y="332656"/>
            <a:ext cx="83931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       </a:t>
            </a:r>
            <a:r>
              <a:rPr lang="ru-RU" sz="2400" dirty="0" err="1" smtClean="0">
                <a:solidFill>
                  <a:schemeClr val="bg1"/>
                </a:solidFill>
              </a:rPr>
              <a:t>оманський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стиль </a:t>
            </a:r>
            <a:r>
              <a:rPr lang="ru-RU" sz="2400" dirty="0" err="1">
                <a:solidFill>
                  <a:schemeClr val="bg1"/>
                </a:solidFill>
              </a:rPr>
              <a:t>склався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країнах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Центральної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і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</a:t>
            </a:r>
            <a:r>
              <a:rPr lang="ru-RU" sz="2400" dirty="0" err="1" smtClean="0">
                <a:solidFill>
                  <a:schemeClr val="bg1"/>
                </a:solidFill>
              </a:rPr>
              <a:t>Західної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Європи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поширився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повсюдно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ru-RU" sz="2400" dirty="0" smtClean="0">
                <a:solidFill>
                  <a:schemeClr val="bg1"/>
                </a:solidFill>
              </a:rPr>
              <a:t>XI </a:t>
            </a:r>
            <a:r>
              <a:rPr lang="ru-RU" sz="2400" dirty="0">
                <a:solidFill>
                  <a:schemeClr val="bg1"/>
                </a:solidFill>
              </a:rPr>
              <a:t>ст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розглядається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зазвичай</a:t>
            </a:r>
            <a:r>
              <a:rPr lang="ru-RU" sz="2400" dirty="0">
                <a:solidFill>
                  <a:schemeClr val="bg1"/>
                </a:solidFill>
              </a:rPr>
              <a:t> як час "</a:t>
            </a:r>
            <a:r>
              <a:rPr lang="ru-RU" sz="2400" dirty="0" err="1">
                <a:solidFill>
                  <a:schemeClr val="bg1"/>
                </a:solidFill>
              </a:rPr>
              <a:t>раннього</a:t>
            </a:r>
            <a:r>
              <a:rPr lang="ru-RU" sz="2400" dirty="0">
                <a:solidFill>
                  <a:schemeClr val="bg1"/>
                </a:solidFill>
              </a:rPr>
              <a:t>",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а  </a:t>
            </a:r>
            <a:r>
              <a:rPr lang="ru-RU" sz="2400" dirty="0">
                <a:solidFill>
                  <a:schemeClr val="bg1"/>
                </a:solidFill>
              </a:rPr>
              <a:t>XII ст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"</a:t>
            </a:r>
            <a:r>
              <a:rPr lang="ru-RU" sz="2400" dirty="0" err="1">
                <a:solidFill>
                  <a:schemeClr val="bg1"/>
                </a:solidFill>
              </a:rPr>
              <a:t>зрілого</a:t>
            </a:r>
            <a:r>
              <a:rPr lang="ru-RU" sz="2400" dirty="0">
                <a:solidFill>
                  <a:schemeClr val="bg1"/>
                </a:solidFill>
              </a:rPr>
              <a:t>" </a:t>
            </a:r>
            <a:r>
              <a:rPr lang="ru-RU" sz="2400" dirty="0" err="1">
                <a:solidFill>
                  <a:schemeClr val="bg1"/>
                </a:solidFill>
              </a:rPr>
              <a:t>романського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мистецтва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Проте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хронологічні</a:t>
            </a:r>
            <a:r>
              <a:rPr lang="ru-RU" sz="2400" dirty="0">
                <a:solidFill>
                  <a:schemeClr val="bg1"/>
                </a:solidFill>
              </a:rPr>
              <a:t> рамки </a:t>
            </a:r>
            <a:r>
              <a:rPr lang="ru-RU" sz="2400" dirty="0" err="1">
                <a:solidFill>
                  <a:schemeClr val="bg1"/>
                </a:solidFill>
              </a:rPr>
              <a:t>панування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романського</a:t>
            </a:r>
            <a:r>
              <a:rPr lang="ru-RU" sz="2400" dirty="0">
                <a:solidFill>
                  <a:schemeClr val="bg1"/>
                </a:solidFill>
              </a:rPr>
              <a:t> стилю в </a:t>
            </a:r>
            <a:r>
              <a:rPr lang="ru-RU" sz="2400" dirty="0" err="1">
                <a:solidFill>
                  <a:schemeClr val="bg1"/>
                </a:solidFill>
              </a:rPr>
              <a:t>окремих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країнах</a:t>
            </a:r>
            <a:r>
              <a:rPr lang="ru-RU" sz="2400" dirty="0">
                <a:solidFill>
                  <a:schemeClr val="bg1"/>
                </a:solidFill>
              </a:rPr>
              <a:t> і областях не </a:t>
            </a:r>
            <a:r>
              <a:rPr lang="ru-RU" sz="2400" dirty="0" err="1">
                <a:solidFill>
                  <a:schemeClr val="bg1"/>
                </a:solidFill>
              </a:rPr>
              <a:t>завжди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збігаються</a:t>
            </a:r>
            <a:r>
              <a:rPr lang="ru-RU" sz="2400" dirty="0">
                <a:solidFill>
                  <a:schemeClr val="bg1"/>
                </a:solidFill>
              </a:rPr>
              <a:t>. Так, на </a:t>
            </a:r>
            <a:r>
              <a:rPr lang="ru-RU" sz="2400" dirty="0" err="1">
                <a:solidFill>
                  <a:schemeClr val="bg1"/>
                </a:solidFill>
              </a:rPr>
              <a:t>північному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сході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Франції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остання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третина</a:t>
            </a:r>
            <a:r>
              <a:rPr lang="ru-RU" sz="2400" dirty="0">
                <a:solidFill>
                  <a:schemeClr val="bg1"/>
                </a:solidFill>
              </a:rPr>
              <a:t> XII </a:t>
            </a:r>
            <a:r>
              <a:rPr lang="ru-RU" sz="2400" dirty="0" err="1">
                <a:solidFill>
                  <a:schemeClr val="bg1"/>
                </a:solidFill>
              </a:rPr>
              <a:t>ст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відноситься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готичного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періоду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тоді</a:t>
            </a:r>
            <a:r>
              <a:rPr lang="ru-RU" sz="2400" dirty="0">
                <a:solidFill>
                  <a:schemeClr val="bg1"/>
                </a:solidFill>
              </a:rPr>
              <a:t> як в </a:t>
            </a:r>
            <a:r>
              <a:rPr lang="ru-RU" sz="2400" dirty="0" err="1">
                <a:solidFill>
                  <a:schemeClr val="bg1"/>
                </a:solidFill>
              </a:rPr>
              <a:t>Германії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Італії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характерні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романського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мистецтва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продовжують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панувати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протязі</a:t>
            </a:r>
            <a:r>
              <a:rPr lang="ru-RU" sz="2400" dirty="0">
                <a:solidFill>
                  <a:schemeClr val="bg1"/>
                </a:solidFill>
              </a:rPr>
              <a:t>  </a:t>
            </a:r>
            <a:r>
              <a:rPr lang="uk-UA" sz="2400" dirty="0">
                <a:solidFill>
                  <a:schemeClr val="bg1"/>
                </a:solidFill>
              </a:rPr>
              <a:t> значної частини </a:t>
            </a:r>
            <a:r>
              <a:rPr lang="en-US" sz="2400" dirty="0">
                <a:solidFill>
                  <a:schemeClr val="bg1"/>
                </a:solidFill>
              </a:rPr>
              <a:t>XIII </a:t>
            </a:r>
            <a:r>
              <a:rPr lang="uk-UA" sz="2400" dirty="0">
                <a:solidFill>
                  <a:schemeClr val="bg1"/>
                </a:solidFill>
              </a:rPr>
              <a:t>ст.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2" t="6802" r="3729" b="7162"/>
          <a:stretch/>
        </p:blipFill>
        <p:spPr>
          <a:xfrm>
            <a:off x="104730" y="0"/>
            <a:ext cx="1103826" cy="178977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019858" y="6488668"/>
            <a:ext cx="4124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chemeClr val="bg1"/>
                </a:solidFill>
              </a:rPr>
              <a:t>Единбургський</a:t>
            </a:r>
            <a:r>
              <a:rPr lang="uk-UA" b="1" dirty="0">
                <a:solidFill>
                  <a:schemeClr val="bg1"/>
                </a:solidFill>
              </a:rPr>
              <a:t> замок (Шотландія)</a:t>
            </a:r>
          </a:p>
        </p:txBody>
      </p:sp>
    </p:spTree>
    <p:extLst>
      <p:ext uri="{BB962C8B-B14F-4D97-AF65-F5344CB8AC3E}">
        <p14:creationId xmlns:p14="http://schemas.microsoft.com/office/powerpoint/2010/main" val="28465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3" y="548680"/>
            <a:ext cx="4033838" cy="523875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499992" y="690695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ru-RU" sz="2400" dirty="0" err="1" smtClean="0">
                <a:solidFill>
                  <a:schemeClr val="bg1"/>
                </a:solidFill>
              </a:rPr>
              <a:t>ермін</a:t>
            </a:r>
            <a:r>
              <a:rPr lang="ru-RU" sz="2400" dirty="0" smtClean="0">
                <a:solidFill>
                  <a:schemeClr val="bg1"/>
                </a:solidFill>
              </a:rPr>
              <a:t> "</a:t>
            </a:r>
            <a:r>
              <a:rPr lang="ru-RU" sz="2400" b="1" i="1" dirty="0" err="1" smtClean="0">
                <a:solidFill>
                  <a:schemeClr val="bg1"/>
                </a:solidFill>
              </a:rPr>
              <a:t>романський</a:t>
            </a:r>
            <a:r>
              <a:rPr lang="ru-RU" sz="2400" b="1" i="1" dirty="0" smtClean="0">
                <a:solidFill>
                  <a:schemeClr val="bg1"/>
                </a:solidFill>
              </a:rPr>
              <a:t> стиль</a:t>
            </a:r>
            <a:r>
              <a:rPr lang="ru-RU" sz="2400" dirty="0" smtClean="0">
                <a:solidFill>
                  <a:schemeClr val="bg1"/>
                </a:solidFill>
              </a:rPr>
              <a:t>" </a:t>
            </a:r>
            <a:r>
              <a:rPr lang="ru-RU" sz="2400" dirty="0" err="1" smtClean="0">
                <a:solidFill>
                  <a:schemeClr val="bg1"/>
                </a:solidFill>
              </a:rPr>
              <a:t>з'явився</a:t>
            </a:r>
            <a:r>
              <a:rPr lang="ru-RU" sz="2400" dirty="0" smtClean="0">
                <a:solidFill>
                  <a:schemeClr val="bg1"/>
                </a:solidFill>
              </a:rPr>
              <a:t> на початку XIX </a:t>
            </a:r>
            <a:r>
              <a:rPr lang="ru-RU" sz="2400" dirty="0" err="1" smtClean="0">
                <a:solidFill>
                  <a:schemeClr val="bg1"/>
                </a:solidFill>
              </a:rPr>
              <a:t>століття</a:t>
            </a:r>
            <a:r>
              <a:rPr lang="ru-RU" sz="2400" dirty="0" smtClean="0">
                <a:solidFill>
                  <a:schemeClr val="bg1"/>
                </a:solidFill>
              </a:rPr>
              <a:t>, коли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архітектура</a:t>
            </a:r>
            <a:r>
              <a:rPr lang="ru-RU" sz="2400" dirty="0" smtClean="0">
                <a:solidFill>
                  <a:schemeClr val="bg1"/>
                </a:solidFill>
              </a:rPr>
              <a:t> XI-XII </a:t>
            </a:r>
            <a:r>
              <a:rPr lang="ru-RU" sz="2400" dirty="0" err="1" smtClean="0">
                <a:solidFill>
                  <a:schemeClr val="bg1"/>
                </a:solidFill>
              </a:rPr>
              <a:t>століть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використовувала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елементи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давньоримської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такі</a:t>
            </a:r>
            <a:r>
              <a:rPr lang="ru-RU" sz="2400" dirty="0" smtClean="0">
                <a:solidFill>
                  <a:schemeClr val="bg1"/>
                </a:solidFill>
              </a:rPr>
              <a:t> як </a:t>
            </a:r>
            <a:r>
              <a:rPr lang="ru-RU" sz="2400" dirty="0" err="1" smtClean="0">
                <a:solidFill>
                  <a:schemeClr val="bg1"/>
                </a:solidFill>
              </a:rPr>
              <a:t>напівкруглі</a:t>
            </a:r>
            <a:r>
              <a:rPr lang="ru-RU" sz="2400" dirty="0" smtClean="0">
                <a:solidFill>
                  <a:schemeClr val="bg1"/>
                </a:solidFill>
              </a:rPr>
              <a:t> арки, </a:t>
            </a:r>
            <a:r>
              <a:rPr lang="ru-RU" sz="2400" dirty="0" err="1" smtClean="0">
                <a:solidFill>
                  <a:schemeClr val="bg1"/>
                </a:solidFill>
              </a:rPr>
              <a:t>зведення</a:t>
            </a:r>
            <a:r>
              <a:rPr lang="ru-RU" sz="2400" dirty="0" smtClean="0">
                <a:solidFill>
                  <a:schemeClr val="bg1"/>
                </a:solidFill>
              </a:rPr>
              <a:t>. В </a:t>
            </a:r>
            <a:r>
              <a:rPr lang="ru-RU" sz="2400" dirty="0" err="1" smtClean="0">
                <a:solidFill>
                  <a:schemeClr val="bg1"/>
                </a:solidFill>
              </a:rPr>
              <a:t>цілому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термін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умовний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відображає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лише</a:t>
            </a:r>
            <a:r>
              <a:rPr lang="ru-RU" sz="2400" dirty="0" smtClean="0">
                <a:solidFill>
                  <a:schemeClr val="bg1"/>
                </a:solidFill>
              </a:rPr>
              <a:t> одну, не </a:t>
            </a:r>
            <a:r>
              <a:rPr lang="ru-RU" sz="2400" dirty="0" err="1" smtClean="0">
                <a:solidFill>
                  <a:schemeClr val="bg1"/>
                </a:solidFill>
              </a:rPr>
              <a:t>головну</a:t>
            </a:r>
            <a:r>
              <a:rPr lang="ru-RU" sz="2400" dirty="0" smtClean="0">
                <a:solidFill>
                  <a:schemeClr val="bg1"/>
                </a:solidFill>
              </a:rPr>
              <a:t>, сторону </a:t>
            </a:r>
            <a:r>
              <a:rPr lang="ru-RU" sz="2400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Проте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увійшов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загального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вживання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57438" y="5949280"/>
            <a:ext cx="4513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Кафедральний</a:t>
            </a:r>
            <a:r>
              <a:rPr lang="ru-RU" b="1" dirty="0">
                <a:solidFill>
                  <a:schemeClr val="bg1"/>
                </a:solidFill>
              </a:rPr>
              <a:t> собор св. Петра у </a:t>
            </a:r>
            <a:r>
              <a:rPr lang="ru-RU" b="1" dirty="0" err="1">
                <a:solidFill>
                  <a:schemeClr val="bg1"/>
                </a:solidFill>
              </a:rPr>
              <a:t>Трірі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723" r="2857" b="11065"/>
          <a:stretch/>
        </p:blipFill>
        <p:spPr>
          <a:xfrm>
            <a:off x="4067944" y="28058"/>
            <a:ext cx="1158515" cy="16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" b="5177"/>
          <a:stretch/>
        </p:blipFill>
        <p:spPr>
          <a:xfrm>
            <a:off x="568581" y="1339961"/>
            <a:ext cx="8128000" cy="514985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56116" y="188640"/>
            <a:ext cx="84363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      </a:t>
            </a:r>
            <a:r>
              <a:rPr lang="uk-UA" sz="2400" dirty="0" err="1" smtClean="0">
                <a:solidFill>
                  <a:schemeClr val="bg1"/>
                </a:solidFill>
              </a:rPr>
              <a:t>айбільш</a:t>
            </a:r>
            <a:r>
              <a:rPr lang="uk-UA" sz="2400" dirty="0" smtClean="0">
                <a:solidFill>
                  <a:schemeClr val="bg1"/>
                </a:solidFill>
              </a:rPr>
              <a:t> всього романський стиль набув поширення в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uk-UA" sz="2400" dirty="0" smtClean="0">
                <a:solidFill>
                  <a:schemeClr val="bg1"/>
                </a:solidFill>
              </a:rPr>
              <a:t>Німеччині і Франції. Провідна роль в мистецтві цього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uk-UA" sz="2400" dirty="0" smtClean="0">
                <a:solidFill>
                  <a:schemeClr val="bg1"/>
                </a:solidFill>
              </a:rPr>
              <a:t>періоду належала </a:t>
            </a:r>
            <a:r>
              <a:rPr lang="uk-UA" sz="2400" b="1" dirty="0" smtClean="0">
                <a:solidFill>
                  <a:schemeClr val="bg1"/>
                </a:solidFill>
              </a:rPr>
              <a:t>архітектурі. </a:t>
            </a:r>
            <a:r>
              <a:rPr lang="uk-UA" sz="2400" dirty="0" smtClean="0">
                <a:solidFill>
                  <a:schemeClr val="bg1"/>
                </a:solidFill>
              </a:rPr>
              <a:t>Будівлі романського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uk-UA" sz="2400" dirty="0" smtClean="0">
                <a:solidFill>
                  <a:schemeClr val="bg1"/>
                </a:solidFill>
              </a:rPr>
              <a:t>стилю різнопланові по типах, конструктивних особливостях та декору. Ця середньовічна архітектура створювалася для потреб церкви і рицарства, і типовими спорудами  стають </a:t>
            </a:r>
            <a:r>
              <a:rPr lang="uk-UA" sz="2400" b="1" dirty="0" smtClean="0">
                <a:solidFill>
                  <a:schemeClr val="bg1"/>
                </a:solidFill>
              </a:rPr>
              <a:t>церкви, монастирі, замки, фортеці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468355" y="6381328"/>
            <a:ext cx="5612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Кафедральний собор у </a:t>
            </a:r>
            <a:r>
              <a:rPr lang="uk-UA" sz="2000" b="1" dirty="0" err="1" smtClean="0">
                <a:solidFill>
                  <a:schemeClr val="bg1"/>
                </a:solidFill>
              </a:rPr>
              <a:t>Майнці</a:t>
            </a:r>
            <a:r>
              <a:rPr lang="uk-UA" sz="2000" b="1" dirty="0" smtClean="0">
                <a:solidFill>
                  <a:schemeClr val="bg1"/>
                </a:solidFill>
              </a:rPr>
              <a:t>, </a:t>
            </a:r>
            <a:r>
              <a:rPr lang="uk-UA" sz="2000" b="1" dirty="0">
                <a:solidFill>
                  <a:schemeClr val="bg1"/>
                </a:solidFill>
              </a:rPr>
              <a:t>Німеччина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9666" r="50000" b="7200"/>
          <a:stretch/>
        </p:blipFill>
        <p:spPr>
          <a:xfrm>
            <a:off x="107504" y="-26176"/>
            <a:ext cx="1143599" cy="16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260648"/>
            <a:ext cx="8445624" cy="471601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Типовим зразком романського стилю є собор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               </a:t>
            </a:r>
            <a:r>
              <a:rPr lang="uk-UA" b="1" dirty="0" err="1" smtClean="0">
                <a:solidFill>
                  <a:schemeClr val="bg1"/>
                </a:solidFill>
              </a:rPr>
              <a:t>Нотр-Дам</a:t>
            </a:r>
            <a:r>
              <a:rPr lang="uk-UA" dirty="0" smtClean="0">
                <a:solidFill>
                  <a:schemeClr val="bg1"/>
                </a:solidFill>
              </a:rPr>
              <a:t> у французькому м. </a:t>
            </a:r>
            <a:r>
              <a:rPr lang="uk-UA" dirty="0" err="1" smtClean="0">
                <a:solidFill>
                  <a:schemeClr val="bg1"/>
                </a:solidFill>
              </a:rPr>
              <a:t>Пуатьє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/>
          <a:stretch/>
        </p:blipFill>
        <p:spPr bwMode="auto">
          <a:xfrm>
            <a:off x="809987" y="1268760"/>
            <a:ext cx="7484927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6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78587" y="115814"/>
            <a:ext cx="8229600" cy="968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Інша відома романська </a:t>
            </a:r>
            <a:r>
              <a:rPr lang="uk-UA" sz="2400" dirty="0" err="1" smtClean="0">
                <a:solidFill>
                  <a:schemeClr val="bg1"/>
                </a:solidFill>
              </a:rPr>
              <a:t>пам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ятка – </a:t>
            </a:r>
            <a:r>
              <a:rPr lang="uk-UA" sz="2400" b="1" dirty="0" smtClean="0">
                <a:solidFill>
                  <a:schemeClr val="bg1"/>
                </a:solidFill>
              </a:rPr>
              <a:t>собор у </a:t>
            </a:r>
            <a:r>
              <a:rPr lang="uk-UA" sz="2400" b="1" dirty="0" err="1" smtClean="0">
                <a:solidFill>
                  <a:schemeClr val="bg1"/>
                </a:solidFill>
              </a:rPr>
              <a:t>Вормсі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– збудована наприкінці ХІІ ст. (Німеччина).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0160"/>
            <a:ext cx="738759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3533" y="285733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</a:rPr>
              <a:t>       </a:t>
            </a:r>
            <a:r>
              <a:rPr lang="uk-UA" sz="2200" dirty="0" smtClean="0">
                <a:solidFill>
                  <a:schemeClr val="bg1"/>
                </a:solidFill>
              </a:rPr>
              <a:t>ля </a:t>
            </a:r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uk-UA" sz="2200" dirty="0" smtClean="0">
                <a:solidFill>
                  <a:schemeClr val="bg1"/>
                </a:solidFill>
              </a:rPr>
              <a:t>будівель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використовували </a:t>
            </a:r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uk-UA" sz="2200" dirty="0" smtClean="0">
                <a:solidFill>
                  <a:schemeClr val="bg1"/>
                </a:solidFill>
              </a:rPr>
              <a:t>місцевий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камінь</a:t>
            </a:r>
            <a:r>
              <a:rPr lang="uk-UA" sz="2200" dirty="0">
                <a:solidFill>
                  <a:schemeClr val="bg1"/>
                </a:solidFill>
              </a:rPr>
              <a:t>,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оскільки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   </a:t>
            </a:r>
            <a:r>
              <a:rPr lang="uk-UA" sz="2200" dirty="0" smtClean="0">
                <a:solidFill>
                  <a:schemeClr val="bg1"/>
                </a:solidFill>
              </a:rPr>
              <a:t>доставка </a:t>
            </a:r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uk-UA" sz="2200" dirty="0" smtClean="0">
                <a:solidFill>
                  <a:schemeClr val="bg1"/>
                </a:solidFill>
              </a:rPr>
              <a:t>його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здалека була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майже 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неможлива, унаслідок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 </a:t>
            </a:r>
            <a:r>
              <a:rPr lang="uk-UA" sz="2200" dirty="0" smtClean="0">
                <a:solidFill>
                  <a:schemeClr val="bg1"/>
                </a:solidFill>
              </a:rPr>
              <a:t>бездоріжжя </a:t>
            </a:r>
            <a:r>
              <a:rPr lang="uk-UA" sz="2200" dirty="0">
                <a:solidFill>
                  <a:schemeClr val="bg1"/>
                </a:solidFill>
              </a:rPr>
              <a:t>і із-за великого числа внутрішніх кордонів</a:t>
            </a:r>
            <a:r>
              <a:rPr lang="uk-UA" sz="2200" dirty="0" smtClean="0">
                <a:solidFill>
                  <a:schemeClr val="bg1"/>
                </a:solidFill>
              </a:rPr>
              <a:t>.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</a:t>
            </a:r>
            <a:r>
              <a:rPr lang="uk-UA" sz="2200" dirty="0" smtClean="0">
                <a:solidFill>
                  <a:schemeClr val="bg1"/>
                </a:solidFill>
              </a:rPr>
              <a:t>Камені </a:t>
            </a:r>
            <a:r>
              <a:rPr lang="uk-UA" sz="2200" dirty="0">
                <a:solidFill>
                  <a:schemeClr val="bg1"/>
                </a:solidFill>
              </a:rPr>
              <a:t>обтісувалися різними майстрами - одна з </a:t>
            </a:r>
            <a:r>
              <a:rPr lang="uk-UA" sz="2200" dirty="0" smtClean="0">
                <a:solidFill>
                  <a:schemeClr val="bg1"/>
                </a:solidFill>
              </a:rPr>
              <a:t>причин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    </a:t>
            </a:r>
            <a:r>
              <a:rPr lang="uk-UA" sz="2200" dirty="0" smtClean="0">
                <a:solidFill>
                  <a:schemeClr val="bg1"/>
                </a:solidFill>
              </a:rPr>
              <a:t>того</a:t>
            </a:r>
            <a:r>
              <a:rPr lang="uk-UA" sz="2200" dirty="0">
                <a:solidFill>
                  <a:schemeClr val="bg1"/>
                </a:solidFill>
              </a:rPr>
              <a:t>, що в середньовічному мистецтві рідко </a:t>
            </a:r>
            <a:r>
              <a:rPr lang="uk-UA" sz="2200" dirty="0" smtClean="0">
                <a:solidFill>
                  <a:schemeClr val="bg1"/>
                </a:solidFill>
              </a:rPr>
              <a:t>зустрічаються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uk-UA" sz="2200" dirty="0" smtClean="0">
                <a:solidFill>
                  <a:schemeClr val="bg1"/>
                </a:solidFill>
              </a:rPr>
              <a:t>дві </a:t>
            </a:r>
            <a:r>
              <a:rPr lang="uk-UA" sz="2200" dirty="0">
                <a:solidFill>
                  <a:schemeClr val="bg1"/>
                </a:solidFill>
              </a:rPr>
              <a:t>однакові деталі, наприклад </a:t>
            </a:r>
            <a:r>
              <a:rPr lang="uk-UA" sz="2200" b="1" dirty="0">
                <a:solidFill>
                  <a:schemeClr val="bg1"/>
                </a:solidFill>
              </a:rPr>
              <a:t>капітелі. </a:t>
            </a:r>
            <a:endParaRPr lang="uk-UA" sz="2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3" y="2409391"/>
            <a:ext cx="4286250" cy="4071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7" y="2425345"/>
            <a:ext cx="4048125" cy="40400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54"/>
          <a:stretch/>
        </p:blipFill>
        <p:spPr>
          <a:xfrm>
            <a:off x="0" y="0"/>
            <a:ext cx="1152133" cy="20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/>
          <a:stretch/>
        </p:blipFill>
        <p:spPr>
          <a:xfrm>
            <a:off x="1285875" y="2640980"/>
            <a:ext cx="6572250" cy="410603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73967" y="33265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         </a:t>
            </a:r>
            <a:r>
              <a:rPr lang="ru-RU" sz="2400" dirty="0" err="1" smtClean="0">
                <a:solidFill>
                  <a:schemeClr val="bg1"/>
                </a:solidFill>
              </a:rPr>
              <a:t>рнаментика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романського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запозичена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</a:t>
            </a:r>
            <a:r>
              <a:rPr lang="ru-RU" sz="2400" dirty="0" smtClean="0">
                <a:solidFill>
                  <a:schemeClr val="bg1"/>
                </a:solidFill>
              </a:rPr>
              <a:t>основному </a:t>
            </a:r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dirty="0" err="1">
                <a:solidFill>
                  <a:schemeClr val="bg1"/>
                </a:solidFill>
              </a:rPr>
              <a:t>Сході</a:t>
            </a:r>
            <a:r>
              <a:rPr lang="ru-RU" sz="2400" dirty="0">
                <a:solidFill>
                  <a:schemeClr val="bg1"/>
                </a:solidFill>
              </a:rPr>
              <a:t>, вона </a:t>
            </a:r>
            <a:r>
              <a:rPr lang="ru-RU" sz="2400" dirty="0" err="1">
                <a:solidFill>
                  <a:schemeClr val="bg1"/>
                </a:solidFill>
              </a:rPr>
              <a:t>грунтувалася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крайньому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ru-RU" sz="2400" dirty="0" err="1" smtClean="0">
                <a:solidFill>
                  <a:schemeClr val="bg1"/>
                </a:solidFill>
              </a:rPr>
              <a:t>узагальненні</a:t>
            </a:r>
            <a:r>
              <a:rPr lang="ru-RU" sz="2400" dirty="0">
                <a:solidFill>
                  <a:schemeClr val="bg1"/>
                </a:solidFill>
              </a:rPr>
              <a:t>, "</a:t>
            </a:r>
            <a:r>
              <a:rPr lang="ru-RU" sz="2400" dirty="0" err="1">
                <a:solidFill>
                  <a:schemeClr val="bg1"/>
                </a:solidFill>
              </a:rPr>
              <a:t>геометризації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схематизації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образотворчого</a:t>
            </a:r>
            <a:r>
              <a:rPr lang="ru-RU" sz="2400" dirty="0">
                <a:solidFill>
                  <a:schemeClr val="bg1"/>
                </a:solidFill>
              </a:rPr>
              <a:t> образу. У </a:t>
            </a:r>
            <a:r>
              <a:rPr lang="ru-RU" sz="2400" dirty="0" err="1">
                <a:solidFill>
                  <a:schemeClr val="bg1"/>
                </a:solidFill>
              </a:rPr>
              <a:t>всьому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відчувалася</a:t>
            </a:r>
            <a:r>
              <a:rPr lang="ru-RU" sz="2400" dirty="0">
                <a:solidFill>
                  <a:schemeClr val="bg1"/>
                </a:solidFill>
              </a:rPr>
              <a:t> простота, </a:t>
            </a:r>
            <a:r>
              <a:rPr lang="ru-RU" sz="2400" dirty="0" err="1">
                <a:solidFill>
                  <a:schemeClr val="bg1"/>
                </a:solidFill>
              </a:rPr>
              <a:t>потужність</a:t>
            </a:r>
            <a:r>
              <a:rPr lang="ru-RU" sz="2400" dirty="0">
                <a:solidFill>
                  <a:schemeClr val="bg1"/>
                </a:solidFill>
              </a:rPr>
              <a:t>, сила, </a:t>
            </a:r>
            <a:r>
              <a:rPr lang="ru-RU" sz="2400" dirty="0" err="1">
                <a:solidFill>
                  <a:schemeClr val="bg1"/>
                </a:solidFill>
              </a:rPr>
              <a:t>ясність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Романська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архітектура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характерний</a:t>
            </a:r>
            <a:r>
              <a:rPr lang="ru-RU" sz="2400" dirty="0">
                <a:solidFill>
                  <a:schemeClr val="bg1"/>
                </a:solidFill>
              </a:rPr>
              <a:t> приклад </a:t>
            </a:r>
            <a:r>
              <a:rPr lang="ru-RU" sz="2400" dirty="0" err="1">
                <a:solidFill>
                  <a:schemeClr val="bg1"/>
                </a:solidFill>
              </a:rPr>
              <a:t>раціонального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художнього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мислення</a:t>
            </a:r>
            <a:r>
              <a:rPr lang="ru-RU" sz="2400" dirty="0">
                <a:solidFill>
                  <a:schemeClr val="bg1"/>
                </a:solidFill>
              </a:rPr>
              <a:t>".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656225" y="4174625"/>
            <a:ext cx="240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Лондонський </a:t>
            </a:r>
            <a:r>
              <a:rPr lang="uk-UA" b="1" dirty="0" err="1">
                <a:solidFill>
                  <a:schemeClr val="bg1"/>
                </a:solidFill>
              </a:rPr>
              <a:t>Тауер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9" t="12128" r="3754" b="6096"/>
          <a:stretch/>
        </p:blipFill>
        <p:spPr>
          <a:xfrm>
            <a:off x="29614" y="-8993"/>
            <a:ext cx="1058104" cy="15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1486</TotalTime>
  <Words>1544</Words>
  <Application>Microsoft Office PowerPoint</Application>
  <PresentationFormat>Екран (4:3)</PresentationFormat>
  <Paragraphs>106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Папір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bibliotekar</dc:creator>
  <cp:lastModifiedBy>bibliotekar</cp:lastModifiedBy>
  <cp:revision>111</cp:revision>
  <dcterms:created xsi:type="dcterms:W3CDTF">2013-01-09T14:48:59Z</dcterms:created>
  <dcterms:modified xsi:type="dcterms:W3CDTF">2013-05-25T10:20:21Z</dcterms:modified>
</cp:coreProperties>
</file>