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67" r:id="rId2"/>
    <p:sldId id="256" r:id="rId3"/>
    <p:sldId id="368" r:id="rId4"/>
    <p:sldId id="258" r:id="rId5"/>
    <p:sldId id="259" r:id="rId6"/>
    <p:sldId id="260" r:id="rId7"/>
    <p:sldId id="262" r:id="rId8"/>
    <p:sldId id="263" r:id="rId9"/>
    <p:sldId id="264" r:id="rId10"/>
    <p:sldId id="265" r:id="rId11"/>
    <p:sldId id="266" r:id="rId12"/>
    <p:sldId id="268" r:id="rId13"/>
    <p:sldId id="269" r:id="rId14"/>
    <p:sldId id="270" r:id="rId15"/>
    <p:sldId id="328" r:id="rId16"/>
    <p:sldId id="335" r:id="rId17"/>
    <p:sldId id="288" r:id="rId18"/>
    <p:sldId id="273" r:id="rId19"/>
    <p:sldId id="276" r:id="rId20"/>
    <p:sldId id="275" r:id="rId21"/>
    <p:sldId id="356" r:id="rId22"/>
    <p:sldId id="284" r:id="rId23"/>
    <p:sldId id="283" r:id="rId24"/>
    <p:sldId id="286" r:id="rId25"/>
    <p:sldId id="353" r:id="rId26"/>
    <p:sldId id="354" r:id="rId27"/>
    <p:sldId id="357" r:id="rId28"/>
    <p:sldId id="359" r:id="rId29"/>
    <p:sldId id="365" r:id="rId30"/>
    <p:sldId id="287" r:id="rId31"/>
    <p:sldId id="315" r:id="rId32"/>
    <p:sldId id="318" r:id="rId33"/>
    <p:sldId id="321" r:id="rId34"/>
    <p:sldId id="303" r:id="rId35"/>
    <p:sldId id="301" r:id="rId36"/>
    <p:sldId id="341" r:id="rId37"/>
    <p:sldId id="344" r:id="rId38"/>
    <p:sldId id="339" r:id="rId39"/>
    <p:sldId id="313" r:id="rId40"/>
    <p:sldId id="306" r:id="rId41"/>
    <p:sldId id="308" r:id="rId42"/>
    <p:sldId id="309" r:id="rId43"/>
    <p:sldId id="304" r:id="rId4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94719" autoAdjust="0"/>
  </p:normalViewPr>
  <p:slideViewPr>
    <p:cSldViewPr>
      <p:cViewPr varScale="1">
        <p:scale>
          <a:sx n="87" d="100"/>
          <a:sy n="87" d="100"/>
        </p:scale>
        <p:origin x="-146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4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CD52721-C94C-4AA2-A7B0-A3F83DC8BEB9}" type="datetimeFigureOut">
              <a:rPr lang="uk-UA" smtClean="0"/>
              <a:pPr/>
              <a:t>05.02.2014</a:t>
            </a:fld>
            <a:endParaRPr lang="uk-UA"/>
          </a:p>
        </p:txBody>
      </p:sp>
      <p:sp>
        <p:nvSpPr>
          <p:cNvPr id="19" name="Нижний колонтитул 18"/>
          <p:cNvSpPr>
            <a:spLocks noGrp="1"/>
          </p:cNvSpPr>
          <p:nvPr>
            <p:ph type="ftr" sz="quarter" idx="11"/>
          </p:nvPr>
        </p:nvSpPr>
        <p:spPr/>
        <p:txBody>
          <a:bodyPr/>
          <a:lstStyle/>
          <a:p>
            <a:endParaRPr lang="uk-UA"/>
          </a:p>
        </p:txBody>
      </p:sp>
      <p:sp>
        <p:nvSpPr>
          <p:cNvPr id="27" name="Номер слайда 26"/>
          <p:cNvSpPr>
            <a:spLocks noGrp="1"/>
          </p:cNvSpPr>
          <p:nvPr>
            <p:ph type="sldNum" sz="quarter" idx="12"/>
          </p:nvPr>
        </p:nvSpPr>
        <p:spPr/>
        <p:txBody>
          <a:bodyPr/>
          <a:lstStyle/>
          <a:p>
            <a:fld id="{7416BCEE-3C69-48C9-92CC-B8449E9D8CA4}"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CD52721-C94C-4AA2-A7B0-A3F83DC8BEB9}" type="datetimeFigureOut">
              <a:rPr lang="uk-UA" smtClean="0"/>
              <a:pPr/>
              <a:t>05.02.2014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416BCEE-3C69-48C9-92CC-B8449E9D8CA4}"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CD52721-C94C-4AA2-A7B0-A3F83DC8BEB9}" type="datetimeFigureOut">
              <a:rPr lang="uk-UA" smtClean="0"/>
              <a:pPr/>
              <a:t>05.02.2014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416BCEE-3C69-48C9-92CC-B8449E9D8CA4}"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CD52721-C94C-4AA2-A7B0-A3F83DC8BEB9}" type="datetimeFigureOut">
              <a:rPr lang="uk-UA" smtClean="0"/>
              <a:pPr/>
              <a:t>05.02.2014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416BCEE-3C69-48C9-92CC-B8449E9D8CA4}"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CD52721-C94C-4AA2-A7B0-A3F83DC8BEB9}" type="datetimeFigureOut">
              <a:rPr lang="uk-UA" smtClean="0"/>
              <a:pPr/>
              <a:t>05.02.2014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416BCEE-3C69-48C9-92CC-B8449E9D8CA4}"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CD52721-C94C-4AA2-A7B0-A3F83DC8BEB9}" type="datetimeFigureOut">
              <a:rPr lang="uk-UA" smtClean="0"/>
              <a:pPr/>
              <a:t>05.02.2014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416BCEE-3C69-48C9-92CC-B8449E9D8CA4}"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CD52721-C94C-4AA2-A7B0-A3F83DC8BEB9}" type="datetimeFigureOut">
              <a:rPr lang="uk-UA" smtClean="0"/>
              <a:pPr/>
              <a:t>05.02.2014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7416BCEE-3C69-48C9-92CC-B8449E9D8CA4}"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CD52721-C94C-4AA2-A7B0-A3F83DC8BEB9}" type="datetimeFigureOut">
              <a:rPr lang="uk-UA" smtClean="0"/>
              <a:pPr/>
              <a:t>05.02.2014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7416BCEE-3C69-48C9-92CC-B8449E9D8CA4}"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CD52721-C94C-4AA2-A7B0-A3F83DC8BEB9}" type="datetimeFigureOut">
              <a:rPr lang="uk-UA" smtClean="0"/>
              <a:pPr/>
              <a:t>05.02.2014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7416BCEE-3C69-48C9-92CC-B8449E9D8CA4}"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CD52721-C94C-4AA2-A7B0-A3F83DC8BEB9}" type="datetimeFigureOut">
              <a:rPr lang="uk-UA" smtClean="0"/>
              <a:pPr/>
              <a:t>05.02.2014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416BCEE-3C69-48C9-92CC-B8449E9D8CA4}"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CD52721-C94C-4AA2-A7B0-A3F83DC8BEB9}" type="datetimeFigureOut">
              <a:rPr lang="uk-UA" smtClean="0"/>
              <a:pPr/>
              <a:t>05.02.2014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a:xfrm>
            <a:off x="8077200" y="6356350"/>
            <a:ext cx="609600" cy="365125"/>
          </a:xfrm>
        </p:spPr>
        <p:txBody>
          <a:bodyPr/>
          <a:lstStyle/>
          <a:p>
            <a:fld id="{7416BCEE-3C69-48C9-92CC-B8449E9D8CA4}" type="slidenum">
              <a:rPr lang="uk-UA" smtClean="0"/>
              <a:pPr/>
              <a:t>‹№›</a:t>
            </a:fld>
            <a:endParaRPr lang="uk-UA"/>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CD52721-C94C-4AA2-A7B0-A3F83DC8BEB9}" type="datetimeFigureOut">
              <a:rPr lang="uk-UA" smtClean="0"/>
              <a:pPr/>
              <a:t>05.02.2014</a:t>
            </a:fld>
            <a:endParaRPr lang="uk-UA"/>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uk-UA"/>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416BCEE-3C69-48C9-92CC-B8449E9D8CA4}" type="slidenum">
              <a:rPr lang="uk-UA" smtClean="0"/>
              <a:pPr/>
              <a:t>‹№›</a:t>
            </a:fld>
            <a:endParaRPr lang="uk-UA"/>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a/url?sa=i&amp;rct=j&amp;q=&amp;esrc=s&amp;source=images&amp;cd=&amp;cad=rja&amp;docid=SfIqiOvqRv3PbM&amp;tbnid=-xS-376Ea-GRrM:&amp;ved=0CAQQjB0&amp;url=http://www.smileplanet.ru/photo/524-0-1848&amp;ei=W27qUrzSL4PC0QWOz4HwBw&amp;psig=AFQjCNFHYo-JXKj1bHHHudhp_2p-WjJiRw&amp;ust=1391181277777357"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mileplanet.ru/_ph/524/2/812170366.jpg"/>
          <p:cNvPicPr>
            <a:picLocks noChangeAspect="1" noChangeArrowheads="1"/>
          </p:cNvPicPr>
          <p:nvPr/>
        </p:nvPicPr>
        <p:blipFill>
          <a:blip r:embed="rId2" cstate="print"/>
          <a:stretch>
            <a:fillRect/>
          </a:stretch>
        </p:blipFill>
        <p:spPr bwMode="auto">
          <a:xfrm>
            <a:off x="539552" y="1052736"/>
            <a:ext cx="8120063" cy="5395913"/>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ctrTitle"/>
          </p:nvPr>
        </p:nvSpPr>
        <p:spPr>
          <a:xfrm>
            <a:off x="533400" y="1371600"/>
            <a:ext cx="7711008" cy="2993504"/>
          </a:xfrm>
        </p:spPr>
        <p:txBody>
          <a:bodyPr>
            <a:normAutofit fontScale="90000"/>
          </a:bodyPr>
          <a:lstStyle/>
          <a:p>
            <a:r>
              <a:rPr lang="uk-UA" sz="8000" dirty="0" err="1" smtClean="0"/>
              <a:t>“Даленіє</a:t>
            </a:r>
            <a:r>
              <a:rPr lang="uk-UA" sz="8000" dirty="0" smtClean="0"/>
              <a:t> у часі  Афганська </a:t>
            </a:r>
            <a:r>
              <a:rPr lang="uk-UA" sz="8000" dirty="0" err="1" smtClean="0"/>
              <a:t>війна”</a:t>
            </a:r>
            <a:r>
              <a:rPr lang="uk-UA" sz="8000" dirty="0" smtClean="0"/>
              <a:t/>
            </a:r>
            <a:br>
              <a:rPr lang="uk-UA" sz="8000" dirty="0" smtClean="0"/>
            </a:br>
            <a:r>
              <a:rPr lang="uk-UA" sz="8000" dirty="0" smtClean="0"/>
              <a:t>1979-1989</a:t>
            </a:r>
            <a:endParaRPr lang="uk-UA" sz="8000" dirty="0"/>
          </a:p>
        </p:txBody>
      </p:sp>
      <p:sp>
        <p:nvSpPr>
          <p:cNvPr id="6" name="Прямоугольник 5"/>
          <p:cNvSpPr/>
          <p:nvPr/>
        </p:nvSpPr>
        <p:spPr>
          <a:xfrm>
            <a:off x="6516216" y="6093296"/>
            <a:ext cx="2179636" cy="369332"/>
          </a:xfrm>
          <a:prstGeom prst="rect">
            <a:avLst/>
          </a:prstGeom>
        </p:spPr>
        <p:txBody>
          <a:bodyPr wrap="none">
            <a:spAutoFit/>
          </a:bodyPr>
          <a:lstStyle/>
          <a:p>
            <a:r>
              <a:rPr lang="en-US" u="sng" dirty="0" smtClean="0">
                <a:solidFill>
                  <a:schemeClr val="bg1"/>
                </a:solidFill>
                <a:hlinkClick r:id="rId3"/>
              </a:rPr>
              <a:t>www.smileplanet.ru</a:t>
            </a:r>
            <a:endParaRPr lang="uk-UA"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0898"/>
    </mc:Choice>
    <mc:Fallback xmlns="">
      <p:transition spd="slow" advTm="1089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91264" cy="1728192"/>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sz="4400" b="1" dirty="0" smtClean="0"/>
              <a:t>ОЛЕЙНІКОВ </a:t>
            </a:r>
            <a:r>
              <a:rPr lang="ru-RU" sz="4400" b="1" dirty="0" err="1" smtClean="0"/>
              <a:t>Дмитро</a:t>
            </a:r>
            <a:r>
              <a:rPr lang="ru-RU" sz="4400" b="1" dirty="0" smtClean="0"/>
              <a:t> </a:t>
            </a:r>
            <a:r>
              <a:rPr lang="ru-RU" sz="4400" b="1" dirty="0" err="1" smtClean="0"/>
              <a:t>Володимирович</a:t>
            </a:r>
            <a:r>
              <a:rPr lang="ru-RU" sz="4000" b="1" dirty="0" smtClean="0"/>
              <a:t>, </a:t>
            </a:r>
            <a:br>
              <a:rPr lang="ru-RU" sz="4000" b="1" dirty="0" smtClean="0"/>
            </a:br>
            <a:r>
              <a:rPr lang="ru-RU" sz="4000" b="1" dirty="0" smtClean="0"/>
              <a:t>       </a:t>
            </a:r>
            <a:r>
              <a:rPr lang="ru-RU" sz="4000" b="1" dirty="0" err="1" smtClean="0"/>
              <a:t>л-нт</a:t>
            </a:r>
            <a:r>
              <a:rPr lang="ru-RU" sz="4000" b="1" dirty="0" smtClean="0"/>
              <a:t>, командир взводу </a:t>
            </a:r>
            <a:r>
              <a:rPr lang="ru-RU" sz="4000" b="1" dirty="0" err="1" smtClean="0"/>
              <a:t>управління</a:t>
            </a:r>
            <a:r>
              <a:rPr lang="uk-UA" sz="4000" dirty="0" smtClean="0"/>
              <a:t/>
            </a:r>
            <a:br>
              <a:rPr lang="uk-UA" sz="4000" dirty="0" smtClean="0"/>
            </a:br>
            <a:endParaRPr lang="uk-UA" sz="4000" dirty="0"/>
          </a:p>
        </p:txBody>
      </p:sp>
      <p:sp>
        <p:nvSpPr>
          <p:cNvPr id="4" name="Содержимое 3"/>
          <p:cNvSpPr>
            <a:spLocks noGrp="1"/>
          </p:cNvSpPr>
          <p:nvPr>
            <p:ph sz="half" idx="2"/>
          </p:nvPr>
        </p:nvSpPr>
        <p:spPr/>
        <p:txBody>
          <a:bodyPr/>
          <a:lstStyle/>
          <a:p>
            <a:r>
              <a:rPr lang="uk-UA" dirty="0" smtClean="0"/>
              <a:t>Народився 25 жовтня 1960 р. в м. Лейпциг (Німеччина). У ВС СРСР з 5.08.1978 р. </a:t>
            </a:r>
          </a:p>
          <a:p>
            <a:r>
              <a:rPr lang="uk-UA" dirty="0" smtClean="0"/>
              <a:t>При виконанні бойового завдання </a:t>
            </a:r>
          </a:p>
          <a:p>
            <a:pPr>
              <a:buNone/>
            </a:pPr>
            <a:r>
              <a:rPr lang="uk-UA" dirty="0" smtClean="0"/>
              <a:t>    9 червня 1983 р. </a:t>
            </a:r>
          </a:p>
          <a:p>
            <a:pPr>
              <a:buNone/>
            </a:pPr>
            <a:r>
              <a:rPr lang="uk-UA" dirty="0" smtClean="0"/>
              <a:t>    був смертельно  поранений. </a:t>
            </a:r>
          </a:p>
          <a:p>
            <a:pPr>
              <a:buNone/>
            </a:pPr>
            <a:endParaRPr lang="uk-UA" dirty="0"/>
          </a:p>
        </p:txBody>
      </p:sp>
      <p:pic>
        <p:nvPicPr>
          <p:cNvPr id="7170" name="Picture 2" descr="C:\Documents and Settings\Admin\Мои документы\Марія\погибшие афганці\Олейніков.jpg"/>
          <p:cNvPicPr>
            <a:picLocks noGrp="1" noChangeAspect="1" noChangeArrowheads="1"/>
          </p:cNvPicPr>
          <p:nvPr>
            <p:ph sz="half" idx="1"/>
          </p:nvPr>
        </p:nvPicPr>
        <p:blipFill>
          <a:blip r:embed="rId2" cstate="print"/>
          <a:srcRect l="1261" r="2521" b="1725"/>
          <a:stretch>
            <a:fillRect/>
          </a:stretch>
        </p:blipFill>
        <p:spPr bwMode="auto">
          <a:xfrm>
            <a:off x="827584" y="1556792"/>
            <a:ext cx="3297589" cy="4920869"/>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Tm="21085"/>
    </mc:Choice>
    <mc:Fallback xmlns="">
      <p:transition spd="slow" advTm="2108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91264" cy="1370416"/>
          </a:xfrm>
        </p:spPr>
        <p:txBody>
          <a:bodyPr>
            <a:normAutofit fontScale="90000"/>
          </a:bodyPr>
          <a:lstStyle/>
          <a:p>
            <a:r>
              <a:rPr lang="uk-UA" sz="4400" b="1" dirty="0" smtClean="0"/>
              <a:t>      ОРЕЛ Анатолій Андрійович,</a:t>
            </a:r>
            <a:br>
              <a:rPr lang="uk-UA" sz="4400" b="1" dirty="0" smtClean="0"/>
            </a:br>
            <a:r>
              <a:rPr lang="uk-UA" sz="4400" b="1" dirty="0" smtClean="0"/>
              <a:t>                      </a:t>
            </a:r>
            <a:r>
              <a:rPr lang="uk-UA" sz="4000" b="1" dirty="0" err="1" smtClean="0"/>
              <a:t>пр-к</a:t>
            </a:r>
            <a:r>
              <a:rPr lang="uk-UA" sz="4000" b="1" dirty="0" smtClean="0"/>
              <a:t>, інструктор</a:t>
            </a:r>
            <a:endParaRPr lang="uk-UA" sz="4000" b="1" dirty="0"/>
          </a:p>
        </p:txBody>
      </p:sp>
      <p:sp>
        <p:nvSpPr>
          <p:cNvPr id="4" name="Содержимое 3"/>
          <p:cNvSpPr>
            <a:spLocks noGrp="1"/>
          </p:cNvSpPr>
          <p:nvPr>
            <p:ph sz="half" idx="2"/>
          </p:nvPr>
        </p:nvSpPr>
        <p:spPr>
          <a:xfrm>
            <a:off x="4648200" y="1920085"/>
            <a:ext cx="4316288" cy="4434840"/>
          </a:xfrm>
        </p:spPr>
        <p:txBody>
          <a:bodyPr>
            <a:normAutofit/>
          </a:bodyPr>
          <a:lstStyle/>
          <a:p>
            <a:r>
              <a:rPr lang="uk-UA" dirty="0" smtClean="0"/>
              <a:t>Народився 15.5.1952 р. в </a:t>
            </a:r>
          </a:p>
          <a:p>
            <a:pPr>
              <a:buNone/>
            </a:pPr>
            <a:r>
              <a:rPr lang="uk-UA" dirty="0" smtClean="0"/>
              <a:t>   с. Федорівка Новоград-Волинського р-ну Житомирської обл.</a:t>
            </a:r>
          </a:p>
          <a:p>
            <a:r>
              <a:rPr lang="uk-UA" dirty="0" smtClean="0"/>
              <a:t>Загинув 15.12.1982 р. під час повернення в пункт дислокації роти після виконання завдань на автозаводі у м. Кабул. </a:t>
            </a:r>
            <a:endParaRPr lang="uk-UA" dirty="0"/>
          </a:p>
        </p:txBody>
      </p:sp>
      <p:pic>
        <p:nvPicPr>
          <p:cNvPr id="8194" name="Picture 2" descr="C:\Documents and Settings\Admin\Мои документы\Марія\погибшие афганці\Орел.jpg"/>
          <p:cNvPicPr>
            <a:picLocks noGrp="1" noChangeAspect="1" noChangeArrowheads="1"/>
          </p:cNvPicPr>
          <p:nvPr>
            <p:ph sz="half" idx="1"/>
          </p:nvPr>
        </p:nvPicPr>
        <p:blipFill>
          <a:blip r:embed="rId2" cstate="print"/>
          <a:srcRect l="3227" t="1075" r="1614" b="8598"/>
          <a:stretch>
            <a:fillRect/>
          </a:stretch>
        </p:blipFill>
        <p:spPr bwMode="auto">
          <a:xfrm>
            <a:off x="827584" y="1772816"/>
            <a:ext cx="3397036" cy="484118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20818"/>
    </mc:Choice>
    <mc:Fallback xmlns="">
      <p:transition spd="slow" advTm="2081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712968" cy="1514432"/>
          </a:xfrm>
        </p:spPr>
        <p:txBody>
          <a:bodyPr>
            <a:normAutofit fontScale="90000"/>
          </a:bodyPr>
          <a:lstStyle/>
          <a:p>
            <a:r>
              <a:rPr lang="uk-UA" sz="4400" b="1" dirty="0" smtClean="0"/>
              <a:t>    КОВАЛЬЧУК Арсеній Арсенійович,</a:t>
            </a:r>
            <a:br>
              <a:rPr lang="uk-UA" sz="4400" b="1" dirty="0" smtClean="0"/>
            </a:br>
            <a:r>
              <a:rPr lang="uk-UA" b="1" dirty="0" smtClean="0"/>
              <a:t> </a:t>
            </a:r>
            <a:r>
              <a:rPr lang="uk-UA" sz="4000" b="1" dirty="0" err="1" smtClean="0"/>
              <a:t>п-к</a:t>
            </a:r>
            <a:r>
              <a:rPr lang="uk-UA" sz="4000" b="1" dirty="0" smtClean="0"/>
              <a:t>, борт, стрілок-радист гелікоптера МІ-6</a:t>
            </a:r>
            <a:r>
              <a:rPr lang="uk-UA" sz="4000" dirty="0" smtClean="0"/>
              <a:t>.</a:t>
            </a:r>
            <a:endParaRPr lang="uk-UA" sz="4000" dirty="0"/>
          </a:p>
        </p:txBody>
      </p:sp>
      <p:sp>
        <p:nvSpPr>
          <p:cNvPr id="4" name="Содержимое 3"/>
          <p:cNvSpPr>
            <a:spLocks noGrp="1"/>
          </p:cNvSpPr>
          <p:nvPr>
            <p:ph sz="half" idx="2"/>
          </p:nvPr>
        </p:nvSpPr>
        <p:spPr>
          <a:xfrm>
            <a:off x="4427984" y="1920084"/>
            <a:ext cx="4258816" cy="4533251"/>
          </a:xfrm>
        </p:spPr>
        <p:txBody>
          <a:bodyPr>
            <a:normAutofit fontScale="92500" lnSpcReduction="10000"/>
          </a:bodyPr>
          <a:lstStyle/>
          <a:p>
            <a:r>
              <a:rPr lang="uk-UA" dirty="0" smtClean="0"/>
              <a:t>Народився 6 лютого 1948 р. в с. </a:t>
            </a:r>
            <a:r>
              <a:rPr lang="uk-UA" dirty="0" err="1" smtClean="0"/>
              <a:t>Таращанка</a:t>
            </a:r>
            <a:r>
              <a:rPr lang="uk-UA" dirty="0" smtClean="0"/>
              <a:t> Новоград-Волинського р-ну Житомирської обл.</a:t>
            </a:r>
          </a:p>
          <a:p>
            <a:r>
              <a:rPr lang="uk-UA" dirty="0" smtClean="0"/>
              <a:t>Загинув 23 серпня 1982 р. при поверненні з бойового завдання разом з екіпажем гелікоптера, який  був обстріляний супротивником і втративши управління упав на землю.</a:t>
            </a:r>
          </a:p>
          <a:p>
            <a:endParaRPr lang="uk-UA" dirty="0"/>
          </a:p>
        </p:txBody>
      </p:sp>
      <p:pic>
        <p:nvPicPr>
          <p:cNvPr id="5" name="Содержимое 4"/>
          <p:cNvPicPr>
            <a:picLocks noGrp="1" noChangeAspect="1"/>
          </p:cNvPicPr>
          <p:nvPr>
            <p:ph sz="half" idx="1"/>
          </p:nvPr>
        </p:nvPicPr>
        <p:blipFill>
          <a:blip r:embed="rId2" cstate="print">
            <a:lum bright="1000" contrast="10000"/>
          </a:blip>
          <a:stretch>
            <a:fillRect/>
          </a:stretch>
        </p:blipFill>
        <p:spPr bwMode="auto">
          <a:xfrm>
            <a:off x="1043608" y="1789298"/>
            <a:ext cx="3176260" cy="5068702"/>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Tm="21289"/>
    </mc:Choice>
    <mc:Fallback xmlns="">
      <p:transition spd="slow" advTm="2128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91264" cy="1772816"/>
          </a:xfrm>
        </p:spPr>
        <p:txBody>
          <a:bodyPr>
            <a:normAutofit fontScale="90000"/>
          </a:bodyPr>
          <a:lstStyle/>
          <a:p>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r>
            <a:br>
              <a:rPr lang="uk-UA" dirty="0" smtClean="0"/>
            </a:br>
            <a:r>
              <a:rPr lang="uk-UA" dirty="0" smtClean="0"/>
              <a:t> </a:t>
            </a:r>
            <a:br>
              <a:rPr lang="uk-UA" dirty="0" smtClean="0"/>
            </a:br>
            <a:r>
              <a:rPr lang="uk-UA" dirty="0" smtClean="0"/>
              <a:t/>
            </a:r>
            <a:br>
              <a:rPr lang="uk-UA" dirty="0" smtClean="0"/>
            </a:br>
            <a:r>
              <a:rPr lang="uk-UA" dirty="0" smtClean="0"/>
              <a:t>   </a:t>
            </a:r>
            <a:br>
              <a:rPr lang="uk-UA" dirty="0" smtClean="0"/>
            </a:br>
            <a:r>
              <a:rPr lang="uk-UA" dirty="0" smtClean="0"/>
              <a:t>     </a:t>
            </a:r>
            <a:r>
              <a:rPr lang="uk-UA" sz="4400" b="1" dirty="0" smtClean="0"/>
              <a:t>ШУЛЬГА Віктор Михайлович,</a:t>
            </a:r>
            <a:r>
              <a:rPr lang="uk-UA" b="1" dirty="0" smtClean="0"/>
              <a:t/>
            </a:r>
            <a:br>
              <a:rPr lang="uk-UA" b="1" dirty="0" smtClean="0"/>
            </a:br>
            <a:r>
              <a:rPr lang="uk-UA" b="1" dirty="0" smtClean="0"/>
              <a:t> </a:t>
            </a:r>
            <a:r>
              <a:rPr lang="uk-UA" sz="3600" b="1" dirty="0" err="1" smtClean="0"/>
              <a:t>пр-к</a:t>
            </a:r>
            <a:r>
              <a:rPr lang="uk-UA" sz="3600" b="1" dirty="0" smtClean="0"/>
              <a:t>, </a:t>
            </a:r>
            <a:r>
              <a:rPr lang="uk-UA" sz="3600" b="1" dirty="0" err="1" smtClean="0"/>
              <a:t>нач</a:t>
            </a:r>
            <a:r>
              <a:rPr lang="uk-UA" sz="3600" b="1" dirty="0" smtClean="0"/>
              <a:t>. складу паливно-мастильних мат-в.</a:t>
            </a:r>
            <a:endParaRPr lang="uk-UA" b="1" dirty="0"/>
          </a:p>
        </p:txBody>
      </p:sp>
      <p:sp>
        <p:nvSpPr>
          <p:cNvPr id="7" name="Содержимое 6"/>
          <p:cNvSpPr>
            <a:spLocks noGrp="1"/>
          </p:cNvSpPr>
          <p:nvPr>
            <p:ph sz="half" idx="2"/>
          </p:nvPr>
        </p:nvSpPr>
        <p:spPr/>
        <p:txBody>
          <a:bodyPr>
            <a:normAutofit fontScale="92500" lnSpcReduction="20000"/>
          </a:bodyPr>
          <a:lstStyle/>
          <a:p>
            <a:pPr>
              <a:spcBef>
                <a:spcPts val="0"/>
              </a:spcBef>
            </a:pPr>
            <a:r>
              <a:rPr lang="uk-UA" dirty="0" smtClean="0"/>
              <a:t>Народився 24.02.1960 р.</a:t>
            </a:r>
          </a:p>
          <a:p>
            <a:pPr marL="0" indent="0">
              <a:spcBef>
                <a:spcPts val="0"/>
              </a:spcBef>
              <a:buNone/>
            </a:pPr>
            <a:r>
              <a:rPr lang="uk-UA" dirty="0"/>
              <a:t> </a:t>
            </a:r>
            <a:r>
              <a:rPr lang="uk-UA" dirty="0" smtClean="0"/>
              <a:t>   в м. </a:t>
            </a:r>
            <a:r>
              <a:rPr lang="uk-UA" dirty="0" err="1" smtClean="0"/>
              <a:t>Новограді-</a:t>
            </a:r>
            <a:r>
              <a:rPr lang="uk-UA" dirty="0" smtClean="0"/>
              <a:t>  </a:t>
            </a:r>
          </a:p>
          <a:p>
            <a:pPr marL="0" indent="0">
              <a:spcBef>
                <a:spcPts val="0"/>
              </a:spcBef>
              <a:buNone/>
            </a:pPr>
            <a:r>
              <a:rPr lang="uk-UA" dirty="0"/>
              <a:t> </a:t>
            </a:r>
            <a:r>
              <a:rPr lang="uk-UA" dirty="0" smtClean="0"/>
              <a:t>   Волинському </a:t>
            </a:r>
          </a:p>
          <a:p>
            <a:pPr marL="0" indent="0">
              <a:spcBef>
                <a:spcPts val="0"/>
              </a:spcBef>
              <a:buNone/>
            </a:pPr>
            <a:r>
              <a:rPr lang="uk-UA" dirty="0"/>
              <a:t> </a:t>
            </a:r>
            <a:r>
              <a:rPr lang="uk-UA" dirty="0" smtClean="0"/>
              <a:t>   Житомирської обл.</a:t>
            </a:r>
          </a:p>
          <a:p>
            <a:r>
              <a:rPr lang="uk-UA" dirty="0" smtClean="0"/>
              <a:t>Неодноразово виконував бойові завдання  командування по забезпеченню бойової техніки полку паливно-мастильними матеріалами. </a:t>
            </a:r>
          </a:p>
          <a:p>
            <a:r>
              <a:rPr lang="uk-UA" dirty="0" smtClean="0"/>
              <a:t>Помер 6 травня 1984 року внаслідок важкої хвороби.</a:t>
            </a:r>
          </a:p>
          <a:p>
            <a:endParaRPr lang="uk-UA" dirty="0"/>
          </a:p>
        </p:txBody>
      </p:sp>
      <p:pic>
        <p:nvPicPr>
          <p:cNvPr id="9218" name="Picture 2" descr="C:\Documents and Settings\Admin\Мои документы\Марія\погибшие афганці\Шульга.jpg"/>
          <p:cNvPicPr>
            <a:picLocks noGrp="1" noChangeAspect="1" noChangeArrowheads="1"/>
          </p:cNvPicPr>
          <p:nvPr>
            <p:ph sz="half" idx="1"/>
          </p:nvPr>
        </p:nvPicPr>
        <p:blipFill>
          <a:blip r:embed="rId2" cstate="print"/>
          <a:srcRect l="3231" t="1092" r="1616" b="1092"/>
          <a:stretch>
            <a:fillRect/>
          </a:stretch>
        </p:blipFill>
        <p:spPr bwMode="auto">
          <a:xfrm>
            <a:off x="899592" y="1535250"/>
            <a:ext cx="3498153" cy="5322750"/>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Tm="20598"/>
    </mc:Choice>
    <mc:Fallback xmlns="">
      <p:transition spd="slow" advTm="2059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19256" cy="1586440"/>
          </a:xfrm>
        </p:spPr>
        <p:txBody>
          <a:bodyPr>
            <a:normAutofit/>
          </a:bodyPr>
          <a:lstStyle/>
          <a:p>
            <a:r>
              <a:rPr lang="uk-UA" sz="4000" b="1" dirty="0" smtClean="0"/>
              <a:t>            ЯРОШ Валентин Степанович</a:t>
            </a:r>
            <a:r>
              <a:rPr lang="uk-UA" b="1" dirty="0" smtClean="0"/>
              <a:t/>
            </a:r>
            <a:br>
              <a:rPr lang="uk-UA" b="1" dirty="0" smtClean="0"/>
            </a:br>
            <a:r>
              <a:rPr lang="uk-UA" b="1" dirty="0" smtClean="0"/>
              <a:t>                </a:t>
            </a:r>
            <a:r>
              <a:rPr lang="uk-UA" sz="3600" b="1" dirty="0" err="1" smtClean="0"/>
              <a:t>пр-к</a:t>
            </a:r>
            <a:r>
              <a:rPr lang="uk-UA" sz="3600" b="1" dirty="0" smtClean="0"/>
              <a:t>,старшина роти</a:t>
            </a:r>
            <a:endParaRPr lang="uk-UA" sz="3600" b="1" dirty="0"/>
          </a:p>
        </p:txBody>
      </p:sp>
      <p:sp>
        <p:nvSpPr>
          <p:cNvPr id="4" name="Содержимое 3"/>
          <p:cNvSpPr>
            <a:spLocks noGrp="1"/>
          </p:cNvSpPr>
          <p:nvPr>
            <p:ph sz="half" idx="2"/>
          </p:nvPr>
        </p:nvSpPr>
        <p:spPr>
          <a:xfrm>
            <a:off x="4427984" y="1920084"/>
            <a:ext cx="4464496" cy="4677267"/>
          </a:xfrm>
        </p:spPr>
        <p:txBody>
          <a:bodyPr>
            <a:normAutofit fontScale="92500" lnSpcReduction="20000"/>
          </a:bodyPr>
          <a:lstStyle/>
          <a:p>
            <a:pPr>
              <a:spcBef>
                <a:spcPts val="0"/>
              </a:spcBef>
            </a:pPr>
            <a:r>
              <a:rPr lang="uk-UA" dirty="0" smtClean="0"/>
              <a:t>Народився 16.4.1954 р. в</a:t>
            </a:r>
          </a:p>
          <a:p>
            <a:pPr marL="0" indent="0">
              <a:spcBef>
                <a:spcPts val="0"/>
              </a:spcBef>
              <a:buNone/>
            </a:pPr>
            <a:r>
              <a:rPr lang="uk-UA" dirty="0" smtClean="0"/>
              <a:t>    п. Городниця </a:t>
            </a:r>
            <a:r>
              <a:rPr lang="uk-UA" dirty="0" err="1" smtClean="0"/>
              <a:t>Новоград-</a:t>
            </a:r>
            <a:r>
              <a:rPr lang="uk-UA" dirty="0" smtClean="0"/>
              <a:t> </a:t>
            </a:r>
          </a:p>
          <a:p>
            <a:pPr marL="0" indent="0">
              <a:spcBef>
                <a:spcPts val="0"/>
              </a:spcBef>
              <a:buNone/>
            </a:pPr>
            <a:r>
              <a:rPr lang="uk-UA" dirty="0" smtClean="0"/>
              <a:t>    Волинського р-ну </a:t>
            </a:r>
          </a:p>
          <a:p>
            <a:pPr marL="0" indent="0">
              <a:spcBef>
                <a:spcPts val="0"/>
              </a:spcBef>
              <a:buNone/>
            </a:pPr>
            <a:r>
              <a:rPr lang="uk-UA" dirty="0"/>
              <a:t> </a:t>
            </a:r>
            <a:r>
              <a:rPr lang="uk-UA" dirty="0" smtClean="0"/>
              <a:t>   Житомирської обл.</a:t>
            </a:r>
          </a:p>
          <a:p>
            <a:r>
              <a:rPr lang="uk-UA" dirty="0" smtClean="0"/>
              <a:t>У бойових обставинах діяв рішуче та стійко.                                                                        Загинув 7.01.1981 р. під час відбиття нападу противника на </a:t>
            </a:r>
            <a:r>
              <a:rPr lang="uk-UA" dirty="0" err="1" smtClean="0"/>
              <a:t>автоколонну</a:t>
            </a:r>
            <a:r>
              <a:rPr lang="uk-UA" dirty="0" smtClean="0"/>
              <a:t>, яка прямувала у населений пункт </a:t>
            </a:r>
            <a:r>
              <a:rPr lang="uk-UA" dirty="0" err="1" smtClean="0"/>
              <a:t>Пулі-Хумрі</a:t>
            </a:r>
            <a:r>
              <a:rPr lang="uk-UA" dirty="0" smtClean="0"/>
              <a:t> провінції </a:t>
            </a:r>
            <a:r>
              <a:rPr lang="uk-UA" dirty="0" err="1" smtClean="0"/>
              <a:t>Баглан</a:t>
            </a:r>
            <a:r>
              <a:rPr lang="uk-UA" dirty="0" smtClean="0"/>
              <a:t>. </a:t>
            </a:r>
          </a:p>
          <a:p>
            <a:r>
              <a:rPr lang="uk-UA" dirty="0" smtClean="0"/>
              <a:t>Нагороджений орденом «</a:t>
            </a:r>
            <a:r>
              <a:rPr lang="uk-UA" dirty="0" err="1" smtClean="0"/>
              <a:t>Красная</a:t>
            </a:r>
            <a:r>
              <a:rPr lang="uk-UA" dirty="0" smtClean="0"/>
              <a:t> </a:t>
            </a:r>
            <a:r>
              <a:rPr lang="uk-UA" dirty="0" err="1" smtClean="0"/>
              <a:t>Звезда</a:t>
            </a:r>
            <a:r>
              <a:rPr lang="uk-UA" dirty="0" smtClean="0"/>
              <a:t>»(посмертно).</a:t>
            </a:r>
            <a:endParaRPr lang="uk-UA" dirty="0"/>
          </a:p>
        </p:txBody>
      </p:sp>
      <p:pic>
        <p:nvPicPr>
          <p:cNvPr id="5" name="Содержимое 4"/>
          <p:cNvPicPr>
            <a:picLocks noGrp="1"/>
          </p:cNvPicPr>
          <p:nvPr>
            <p:ph sz="half" idx="1"/>
          </p:nvPr>
        </p:nvPicPr>
        <p:blipFill>
          <a:blip r:embed="rId2" cstate="print">
            <a:lum bright="8000" contrast="5000"/>
          </a:blip>
          <a:srcRect/>
          <a:stretch>
            <a:fillRect/>
          </a:stretch>
        </p:blipFill>
        <p:spPr bwMode="auto">
          <a:xfrm>
            <a:off x="611560" y="1988840"/>
            <a:ext cx="3878213" cy="4653136"/>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Tm="20812"/>
    </mc:Choice>
    <mc:Fallback xmlns="">
      <p:transition spd="slow" advTm="2081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Admin\Мои документы\Марія\фото до презентації афганці 2014 рік\афган 8 pg..jpg"/>
          <p:cNvPicPr>
            <a:picLocks noChangeAspect="1" noChangeArrowheads="1"/>
          </p:cNvPicPr>
          <p:nvPr/>
        </p:nvPicPr>
        <p:blipFill rotWithShape="1">
          <a:blip r:embed="rId2" cstate="print"/>
          <a:srcRect l="2996" r="2605" b="1557"/>
          <a:stretch/>
        </p:blipFill>
        <p:spPr bwMode="auto">
          <a:xfrm>
            <a:off x="395536" y="1196752"/>
            <a:ext cx="3505200" cy="5368145"/>
          </a:xfrm>
          <a:prstGeom prst="rect">
            <a:avLst/>
          </a:prstGeom>
          <a:ln>
            <a:noFill/>
          </a:ln>
          <a:effectLst>
            <a:outerShdw blurRad="292100" dist="139700" dir="2700000" algn="tl" rotWithShape="0">
              <a:srgbClr val="333333">
                <a:alpha val="65000"/>
              </a:srgbClr>
            </a:outerShdw>
          </a:effectLst>
        </p:spPr>
      </p:pic>
      <p:sp>
        <p:nvSpPr>
          <p:cNvPr id="2" name="Прямокутник 1"/>
          <p:cNvSpPr/>
          <p:nvPr/>
        </p:nvSpPr>
        <p:spPr>
          <a:xfrm>
            <a:off x="4211960" y="3068960"/>
            <a:ext cx="4608512" cy="3170099"/>
          </a:xfrm>
          <a:prstGeom prst="rect">
            <a:avLst/>
          </a:prstGeom>
        </p:spPr>
        <p:txBody>
          <a:bodyPr wrap="square">
            <a:spAutoFit/>
          </a:bodyPr>
          <a:lstStyle/>
          <a:p>
            <a:r>
              <a:rPr lang="uk-UA" sz="2000" b="1" dirty="0">
                <a:solidFill>
                  <a:srgbClr val="04617B"/>
                </a:solidFill>
                <a:latin typeface="Calibri"/>
                <a:ea typeface="+mj-ea"/>
                <a:cs typeface="+mj-cs"/>
              </a:rPr>
              <a:t>Спілка ветеранів афганської війни створена — 12 грудня 1987 року. З перших днів її очолює </a:t>
            </a:r>
            <a:r>
              <a:rPr lang="uk-UA" sz="2000" b="1" i="1" dirty="0">
                <a:solidFill>
                  <a:srgbClr val="04617B"/>
                </a:solidFill>
                <a:latin typeface="Calibri"/>
                <a:ea typeface="+mj-ea"/>
                <a:cs typeface="+mj-cs"/>
              </a:rPr>
              <a:t>Юрій Михайлович Шевчук. </a:t>
            </a:r>
            <a:r>
              <a:rPr lang="uk-UA" sz="2000" b="1" dirty="0">
                <a:solidFill>
                  <a:srgbClr val="04617B"/>
                </a:solidFill>
                <a:latin typeface="Calibri"/>
                <a:ea typeface="+mj-ea"/>
                <a:cs typeface="+mj-cs"/>
              </a:rPr>
              <a:t>Організація підтримує тісні зв’язки з військовими частинами гарнізону та військкоматом, надає допомогу у підготовці молоді до захисту Батьківщини. Активно працює у напрямку увіковічення загиблих та померлих товаришів — афганців. </a:t>
            </a:r>
            <a:endParaRPr lang="uk-UA" sz="2000" dirty="0"/>
          </a:p>
        </p:txBody>
      </p:sp>
    </p:spTree>
  </p:cSld>
  <p:clrMapOvr>
    <a:masterClrMapping/>
  </p:clrMapOvr>
  <mc:AlternateContent xmlns:mc="http://schemas.openxmlformats.org/markup-compatibility/2006" xmlns:p14="http://schemas.microsoft.com/office/powerpoint/2010/main">
    <mc:Choice Requires="p14">
      <p:transition spd="slow" p14:dur="2000" advTm="11456"/>
    </mc:Choice>
    <mc:Fallback xmlns="">
      <p:transition spd="slow" advTm="11456"/>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Admin\Мои документы\Марія\фото до презентації афганці 2014 рік\на кладовищі.jpg"/>
          <p:cNvPicPr>
            <a:picLocks noChangeAspect="1" noChangeArrowheads="1"/>
          </p:cNvPicPr>
          <p:nvPr/>
        </p:nvPicPr>
        <p:blipFill>
          <a:blip r:embed="rId2" cstate="print"/>
          <a:srcRect l="656" t="1916" r="1312" b="2874"/>
          <a:stretch>
            <a:fillRect/>
          </a:stretch>
        </p:blipFill>
        <p:spPr bwMode="auto">
          <a:xfrm>
            <a:off x="467544" y="980728"/>
            <a:ext cx="8126004" cy="540307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12331"/>
    </mc:Choice>
    <mc:Fallback xmlns="">
      <p:transition spd="slow" advTm="1233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316736"/>
            <a:ext cx="8784976" cy="5136600"/>
          </a:xfrm>
        </p:spPr>
        <p:txBody>
          <a:bodyPr/>
          <a:lstStyle/>
          <a:p>
            <a:r>
              <a:rPr lang="ru-RU" sz="4400" dirty="0" smtClean="0"/>
              <a:t>Опоздал я на </a:t>
            </a:r>
            <a:r>
              <a:rPr lang="uk-UA" sz="4400" dirty="0" smtClean="0"/>
              <a:t>« </a:t>
            </a:r>
            <a:r>
              <a:rPr lang="ru-RU" sz="4400" dirty="0" smtClean="0"/>
              <a:t>Черный тюльпан»,</a:t>
            </a:r>
            <a:r>
              <a:rPr lang="uk-UA" sz="4400" dirty="0" smtClean="0"/>
              <a:t/>
            </a:r>
            <a:br>
              <a:rPr lang="uk-UA" sz="4400" dirty="0" smtClean="0"/>
            </a:br>
            <a:r>
              <a:rPr lang="ru-RU" sz="4400" dirty="0" smtClean="0"/>
              <a:t>И домой мы вернулись живые.</a:t>
            </a:r>
            <a:r>
              <a:rPr lang="uk-UA" sz="4400" dirty="0" smtClean="0"/>
              <a:t/>
            </a:r>
            <a:br>
              <a:rPr lang="uk-UA" sz="4400" dirty="0" smtClean="0"/>
            </a:br>
            <a:r>
              <a:rPr lang="ru-RU" sz="4400" dirty="0" smtClean="0"/>
              <a:t>И</a:t>
            </a:r>
            <a:r>
              <a:rPr lang="uk-UA" sz="4400" dirty="0" smtClean="0"/>
              <a:t> </a:t>
            </a:r>
            <a:r>
              <a:rPr lang="ru-RU" sz="4400" dirty="0" smtClean="0"/>
              <a:t>когда я ложусь отдыхать на диван,</a:t>
            </a:r>
            <a:r>
              <a:rPr lang="uk-UA" sz="4400" dirty="0" smtClean="0"/>
              <a:t/>
            </a:r>
            <a:br>
              <a:rPr lang="uk-UA" sz="4400" dirty="0" smtClean="0"/>
            </a:br>
            <a:r>
              <a:rPr lang="ru-RU" sz="4400" dirty="0" smtClean="0"/>
              <a:t>Снятся сны мне опять фронтовые.</a:t>
            </a:r>
            <a:r>
              <a:rPr lang="uk-UA" sz="4400" dirty="0" smtClean="0"/>
              <a:t/>
            </a:r>
            <a:br>
              <a:rPr lang="uk-UA" sz="4400" dirty="0" smtClean="0"/>
            </a:br>
            <a:r>
              <a:rPr lang="ru-RU" sz="4400" i="1" dirty="0" smtClean="0"/>
              <a:t>                                 Владимир Даник</a:t>
            </a:r>
            <a:r>
              <a:rPr lang="uk-UA" sz="4400" dirty="0" smtClean="0"/>
              <a:t/>
            </a:r>
            <a:br>
              <a:rPr lang="uk-UA" sz="4400" dirty="0" smtClean="0"/>
            </a:br>
            <a:endParaRPr lang="uk-UA" sz="4400" dirty="0"/>
          </a:p>
        </p:txBody>
      </p:sp>
    </p:spTree>
  </p:cSld>
  <p:clrMapOvr>
    <a:masterClrMapping/>
  </p:clrMapOvr>
  <mc:AlternateContent xmlns:mc="http://schemas.openxmlformats.org/markup-compatibility/2006" xmlns:p14="http://schemas.microsoft.com/office/powerpoint/2010/main">
    <mc:Choice Requires="p14">
      <p:transition spd="slow" p14:dur="2000" advTm="13303"/>
    </mc:Choice>
    <mc:Fallback xmlns="">
      <p:transition spd="slow" advTm="1330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877272"/>
            <a:ext cx="8367464" cy="780696"/>
          </a:xfrm>
        </p:spPr>
        <p:txBody>
          <a:bodyPr>
            <a:normAutofit fontScale="90000"/>
          </a:bodyPr>
          <a:lstStyle/>
          <a:p>
            <a:r>
              <a:rPr lang="uk-UA" dirty="0" smtClean="0"/>
              <a:t>  </a:t>
            </a:r>
            <a:r>
              <a:rPr lang="uk-UA" b="1" dirty="0" smtClean="0"/>
              <a:t>Підірвана техніка обабіч дороги </a:t>
            </a:r>
            <a:endParaRPr lang="uk-UA" b="1" dirty="0"/>
          </a:p>
        </p:txBody>
      </p:sp>
      <p:pic>
        <p:nvPicPr>
          <p:cNvPr id="7170" name="Picture 2" descr="C:\Documents and Settings\Admin\Мои документы\Марія\вахта памяті\фото из архива Борисовой Т\Підірвана техніка обабіч доріг.jpg"/>
          <p:cNvPicPr>
            <a:picLocks noChangeAspect="1" noChangeArrowheads="1"/>
          </p:cNvPicPr>
          <p:nvPr/>
        </p:nvPicPr>
        <p:blipFill>
          <a:blip r:embed="rId2" cstate="print"/>
          <a:srcRect l="29923" r="2258" b="34569"/>
          <a:stretch>
            <a:fillRect/>
          </a:stretch>
        </p:blipFill>
        <p:spPr bwMode="auto">
          <a:xfrm>
            <a:off x="1547664" y="908720"/>
            <a:ext cx="6183923" cy="4677118"/>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Tm="10943"/>
    </mc:Choice>
    <mc:Fallback xmlns="">
      <p:transition spd="slow" advTm="1094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Мои документы\Марія\вахта памяті\фото из архива Борисовой Т\фото 3.jpg"/>
          <p:cNvPicPr>
            <a:picLocks noChangeAspect="1" noChangeArrowheads="1"/>
          </p:cNvPicPr>
          <p:nvPr/>
        </p:nvPicPr>
        <p:blipFill>
          <a:blip r:embed="rId2" cstate="print"/>
          <a:srcRect/>
          <a:stretch>
            <a:fillRect/>
          </a:stretch>
        </p:blipFill>
        <p:spPr bwMode="auto">
          <a:xfrm>
            <a:off x="1187624" y="1196752"/>
            <a:ext cx="7026798" cy="4853513"/>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Tm="10910"/>
    </mc:Choice>
    <mc:Fallback xmlns="">
      <p:transition spd="slow" advTm="1091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908720"/>
            <a:ext cx="7989512" cy="5328592"/>
          </a:xfrm>
        </p:spPr>
        <p:txBody>
          <a:bodyPr>
            <a:noAutofit/>
          </a:bodyPr>
          <a:lstStyle/>
          <a:p>
            <a:r>
              <a:rPr lang="ru-RU" sz="4800" dirty="0" smtClean="0"/>
              <a:t>Как забыть мне войну!!!</a:t>
            </a:r>
            <a:r>
              <a:rPr lang="uk-UA" sz="4800" dirty="0" smtClean="0"/>
              <a:t/>
            </a:r>
            <a:br>
              <a:rPr lang="uk-UA" sz="4800" dirty="0" smtClean="0"/>
            </a:br>
            <a:r>
              <a:rPr lang="ru-RU" sz="4800" dirty="0" smtClean="0"/>
              <a:t>Те афганские сны</a:t>
            </a:r>
            <a:r>
              <a:rPr lang="uk-UA" sz="4800" dirty="0" smtClean="0"/>
              <a:t/>
            </a:r>
            <a:br>
              <a:rPr lang="uk-UA" sz="4800" dirty="0" smtClean="0"/>
            </a:br>
            <a:r>
              <a:rPr lang="ru-RU" sz="4800" dirty="0" smtClean="0"/>
              <a:t>И безвинную кров </a:t>
            </a:r>
            <a:r>
              <a:rPr lang="uk-UA" sz="4800" dirty="0" smtClean="0"/>
              <a:t/>
            </a:r>
            <a:br>
              <a:rPr lang="uk-UA" sz="4800" dirty="0" smtClean="0"/>
            </a:br>
            <a:r>
              <a:rPr lang="ru-RU" sz="4800" dirty="0" smtClean="0"/>
              <a:t>На афганском</a:t>
            </a:r>
            <a:r>
              <a:rPr lang="uk-UA" sz="4800" dirty="0" smtClean="0"/>
              <a:t>... </a:t>
            </a:r>
            <a:r>
              <a:rPr lang="ru-RU" sz="4800" dirty="0" smtClean="0"/>
              <a:t>граните.</a:t>
            </a:r>
            <a:r>
              <a:rPr lang="uk-UA" sz="4800" dirty="0" smtClean="0"/>
              <a:t/>
            </a:r>
            <a:br>
              <a:rPr lang="uk-UA" sz="4800" dirty="0" smtClean="0"/>
            </a:br>
            <a:r>
              <a:rPr lang="ru-RU" sz="4800" dirty="0" smtClean="0"/>
              <a:t> </a:t>
            </a:r>
            <a:r>
              <a:rPr lang="uk-UA" sz="4800" dirty="0" smtClean="0"/>
              <a:t/>
            </a:r>
            <a:br>
              <a:rPr lang="uk-UA" sz="4800" dirty="0" smtClean="0"/>
            </a:br>
            <a:r>
              <a:rPr lang="ru-RU" sz="4800" dirty="0" smtClean="0"/>
              <a:t>                  </a:t>
            </a:r>
            <a:r>
              <a:rPr lang="ru-RU" sz="3200" i="1" dirty="0" smtClean="0"/>
              <a:t>Владимир </a:t>
            </a:r>
            <a:r>
              <a:rPr lang="ru-RU" sz="3200" i="1" dirty="0" err="1" smtClean="0"/>
              <a:t>Даник</a:t>
            </a:r>
            <a:r>
              <a:rPr lang="uk-UA" sz="3200" dirty="0" smtClean="0"/>
              <a:t/>
            </a:r>
            <a:br>
              <a:rPr lang="uk-UA" sz="3200" dirty="0" smtClean="0"/>
            </a:br>
            <a:endParaRPr lang="uk-UA" sz="3200" dirty="0"/>
          </a:p>
        </p:txBody>
      </p:sp>
    </p:spTree>
  </p:cSld>
  <p:clrMapOvr>
    <a:masterClrMapping/>
  </p:clrMapOvr>
  <mc:AlternateContent xmlns:mc="http://schemas.openxmlformats.org/markup-compatibility/2006" xmlns:p14="http://schemas.microsoft.com/office/powerpoint/2010/main">
    <mc:Choice Requires="p14">
      <p:transition spd="slow" p14:dur="2000" advTm="9798"/>
    </mc:Choice>
    <mc:Fallback xmlns="">
      <p:transition spd="slow" advTm="9798"/>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Admin\Мои документы\Марія\вахта памяті\фото из архива Борисовой Т\Пращай Афган.jpg"/>
          <p:cNvPicPr>
            <a:picLocks noChangeAspect="1" noChangeArrowheads="1"/>
          </p:cNvPicPr>
          <p:nvPr/>
        </p:nvPicPr>
        <p:blipFill>
          <a:blip r:embed="rId2" cstate="print"/>
          <a:srcRect/>
          <a:stretch>
            <a:fillRect/>
          </a:stretch>
        </p:blipFill>
        <p:spPr bwMode="auto">
          <a:xfrm>
            <a:off x="1115616" y="836712"/>
            <a:ext cx="7037454" cy="5338588"/>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Tm="11338"/>
    </mc:Choice>
    <mc:Fallback xmlns="">
      <p:transition spd="slow" advTm="1133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661248"/>
            <a:ext cx="8295456" cy="996720"/>
          </a:xfrm>
        </p:spPr>
        <p:txBody>
          <a:bodyPr>
            <a:normAutofit fontScale="90000"/>
          </a:bodyPr>
          <a:lstStyle/>
          <a:p>
            <a:pPr algn="ctr"/>
            <a:r>
              <a:rPr lang="uk-UA" b="1" dirty="0" smtClean="0"/>
              <a:t>Дороги </a:t>
            </a:r>
            <a:r>
              <a:rPr lang="uk-UA" b="1" dirty="0" err="1" smtClean="0"/>
              <a:t>Саланга</a:t>
            </a:r>
            <a:r>
              <a:rPr lang="uk-UA" b="1" dirty="0" smtClean="0"/>
              <a:t>. </a:t>
            </a:r>
            <a:br>
              <a:rPr lang="uk-UA" b="1" dirty="0" smtClean="0"/>
            </a:br>
            <a:r>
              <a:rPr lang="uk-UA" b="1" dirty="0" smtClean="0"/>
              <a:t>Листопад 1988 р</a:t>
            </a:r>
            <a:r>
              <a:rPr lang="uk-UA" dirty="0" smtClean="0"/>
              <a:t>.</a:t>
            </a:r>
            <a:endParaRPr lang="uk-UA" dirty="0"/>
          </a:p>
        </p:txBody>
      </p:sp>
      <p:pic>
        <p:nvPicPr>
          <p:cNvPr id="50178" name="Picture 2" descr="C:\Documents and Settings\Admin\Мои документы\Марія\вахта памяті\Олександр Миколайович АЛЕКСАНДРОВ\дороги Саланга ноябрь 1988 р.jpg"/>
          <p:cNvPicPr>
            <a:picLocks noChangeAspect="1" noChangeArrowheads="1"/>
          </p:cNvPicPr>
          <p:nvPr/>
        </p:nvPicPr>
        <p:blipFill>
          <a:blip r:embed="rId2" cstate="print"/>
          <a:srcRect t="1069" r="697" b="1069"/>
          <a:stretch>
            <a:fillRect/>
          </a:stretch>
        </p:blipFill>
        <p:spPr bwMode="auto">
          <a:xfrm>
            <a:off x="827584" y="956960"/>
            <a:ext cx="6874683" cy="4416694"/>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Tm="15144"/>
    </mc:Choice>
    <mc:Fallback xmlns="">
      <p:transition spd="slow" advTm="15144"/>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517232"/>
            <a:ext cx="8305800" cy="1143000"/>
          </a:xfrm>
        </p:spPr>
        <p:txBody>
          <a:bodyPr>
            <a:normAutofit/>
          </a:bodyPr>
          <a:lstStyle/>
          <a:p>
            <a:r>
              <a:rPr lang="ru-RU" sz="3600" b="1" dirty="0" smtClean="0"/>
              <a:t>              Перед </a:t>
            </a:r>
            <a:r>
              <a:rPr lang="ru-RU" sz="3600" b="1" dirty="0" err="1" smtClean="0"/>
              <a:t>бойовим</a:t>
            </a:r>
            <a:r>
              <a:rPr lang="ru-RU" sz="3600" b="1" dirty="0" smtClean="0"/>
              <a:t> </a:t>
            </a:r>
            <a:r>
              <a:rPr lang="ru-RU" sz="3600" b="1" dirty="0" err="1" smtClean="0"/>
              <a:t>виходом</a:t>
            </a:r>
            <a:r>
              <a:rPr lang="ru-RU" sz="3200" dirty="0" smtClean="0"/>
              <a:t/>
            </a:r>
            <a:br>
              <a:rPr lang="ru-RU" sz="3200" dirty="0" smtClean="0"/>
            </a:br>
            <a:r>
              <a:rPr lang="ru-RU" sz="3200" dirty="0" smtClean="0"/>
              <a:t>                 </a:t>
            </a:r>
            <a:r>
              <a:rPr lang="ru-RU" sz="3200" b="1" dirty="0" err="1" smtClean="0"/>
              <a:t>Костюк</a:t>
            </a:r>
            <a:r>
              <a:rPr lang="ru-RU" sz="2800" b="1" dirty="0" smtClean="0"/>
              <a:t> П.М. (</a:t>
            </a:r>
            <a:r>
              <a:rPr lang="ru-RU" sz="2800" b="1" dirty="0" err="1" smtClean="0"/>
              <a:t>другий</a:t>
            </a:r>
            <a:r>
              <a:rPr lang="ru-RU" sz="2800" b="1" dirty="0" smtClean="0"/>
              <a:t> </a:t>
            </a:r>
            <a:r>
              <a:rPr lang="ru-RU" sz="2800" b="1" dirty="0" err="1" smtClean="0"/>
              <a:t>зліва</a:t>
            </a:r>
            <a:r>
              <a:rPr lang="ru-RU" sz="2800" b="1" dirty="0" smtClean="0"/>
              <a:t>) </a:t>
            </a:r>
            <a:endParaRPr lang="uk-UA" sz="2800" b="1" dirty="0"/>
          </a:p>
        </p:txBody>
      </p:sp>
      <p:pic>
        <p:nvPicPr>
          <p:cNvPr id="17410" name="Picture 2" descr="C:\Documents and Settings\Admin\Мои документы\Марія\вахта памяті\папка 2 афганці\КОСТЮК Петро Миколайович\КОСТЮК П.М. (другий зліва) Перед бойовимвим виходом на.jpg"/>
          <p:cNvPicPr>
            <a:picLocks noChangeAspect="1" noChangeArrowheads="1"/>
          </p:cNvPicPr>
          <p:nvPr/>
        </p:nvPicPr>
        <p:blipFill>
          <a:blip r:embed="rId2" cstate="print"/>
          <a:srcRect/>
          <a:stretch>
            <a:fillRect/>
          </a:stretch>
        </p:blipFill>
        <p:spPr bwMode="auto">
          <a:xfrm>
            <a:off x="1259632" y="836712"/>
            <a:ext cx="6752905" cy="4551517"/>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Tm="12591"/>
    </mc:Choice>
    <mc:Fallback xmlns="">
      <p:transition spd="slow" advTm="1259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229200"/>
            <a:ext cx="8295456" cy="1442424"/>
          </a:xfrm>
        </p:spPr>
        <p:txBody>
          <a:bodyPr>
            <a:normAutofit/>
          </a:bodyPr>
          <a:lstStyle/>
          <a:p>
            <a:r>
              <a:rPr lang="ru-RU" sz="3200" b="1" dirty="0" err="1" smtClean="0"/>
              <a:t>Петровський</a:t>
            </a:r>
            <a:r>
              <a:rPr lang="ru-RU" sz="3200" b="1" dirty="0" smtClean="0"/>
              <a:t>  В.В.( 2-й </a:t>
            </a:r>
            <a:r>
              <a:rPr lang="ru-RU" sz="3200" b="1" dirty="0"/>
              <a:t>с</a:t>
            </a:r>
            <a:r>
              <a:rPr lang="ru-RU" sz="3200" b="1" dirty="0" smtClean="0"/>
              <a:t>права), </a:t>
            </a:r>
            <a:r>
              <a:rPr lang="ru-RU" sz="3200" b="1" dirty="0" err="1" smtClean="0"/>
              <a:t>Півторак</a:t>
            </a:r>
            <a:r>
              <a:rPr lang="ru-RU" sz="3200" b="1" dirty="0" smtClean="0"/>
              <a:t> В.В.    </a:t>
            </a:r>
            <a:br>
              <a:rPr lang="ru-RU" sz="3200" b="1" dirty="0" smtClean="0"/>
            </a:br>
            <a:r>
              <a:rPr lang="ru-RU" sz="3200" b="1" dirty="0"/>
              <a:t> </a:t>
            </a:r>
            <a:r>
              <a:rPr lang="ru-RU" sz="3200" b="1" dirty="0" smtClean="0"/>
              <a:t>          (2-й </a:t>
            </a:r>
            <a:r>
              <a:rPr lang="ru-RU" sz="3200" b="1" dirty="0" err="1" smtClean="0"/>
              <a:t>зліва</a:t>
            </a:r>
            <a:r>
              <a:rPr lang="ru-RU" sz="3200" b="1" dirty="0" smtClean="0"/>
              <a:t>)  і </a:t>
            </a:r>
            <a:r>
              <a:rPr lang="ru-RU" sz="3200" b="1" dirty="0" err="1" smtClean="0"/>
              <a:t>афганці</a:t>
            </a:r>
            <a:r>
              <a:rPr lang="ru-RU" sz="3200" b="1" dirty="0" smtClean="0"/>
              <a:t>. 15.03.1985 р.</a:t>
            </a:r>
            <a:endParaRPr lang="uk-UA" sz="3200" b="1" dirty="0"/>
          </a:p>
        </p:txBody>
      </p:sp>
      <p:pic>
        <p:nvPicPr>
          <p:cNvPr id="16386" name="Picture 2" descr="C:\Documents and Settings\Admin\Мои документы\Марія\вахта памяті\папка 2 афганці\Петровський Віктор\Петровський  В.В.( другий зправа), Півторак В.В. (другий зліва)  і афганці 15.03.1985 року.jpg"/>
          <p:cNvPicPr>
            <a:picLocks noChangeAspect="1" noChangeArrowheads="1"/>
          </p:cNvPicPr>
          <p:nvPr/>
        </p:nvPicPr>
        <p:blipFill>
          <a:blip r:embed="rId2" cstate="print"/>
          <a:srcRect/>
          <a:stretch>
            <a:fillRect/>
          </a:stretch>
        </p:blipFill>
        <p:spPr bwMode="auto">
          <a:xfrm>
            <a:off x="1403648" y="764704"/>
            <a:ext cx="6412504" cy="4885091"/>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Tm="14831"/>
    </mc:Choice>
    <mc:Fallback xmlns="">
      <p:transition spd="slow" advTm="1483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373216"/>
            <a:ext cx="8305800" cy="1143000"/>
          </a:xfrm>
        </p:spPr>
        <p:txBody>
          <a:bodyPr>
            <a:normAutofit fontScale="90000"/>
          </a:bodyPr>
          <a:lstStyle/>
          <a:p>
            <a:pPr algn="ctr"/>
            <a:r>
              <a:rPr lang="uk-UA" sz="4400" b="1" dirty="0" smtClean="0"/>
              <a:t>Поїздка в </a:t>
            </a:r>
            <a:r>
              <a:rPr lang="uk-UA" sz="4400" b="1" dirty="0" err="1" smtClean="0"/>
              <a:t>Кандагар</a:t>
            </a:r>
            <a:r>
              <a:rPr lang="uk-UA" sz="4400" b="1" dirty="0" smtClean="0"/>
              <a:t> </a:t>
            </a:r>
            <a:br>
              <a:rPr lang="uk-UA" sz="4400" b="1" dirty="0" smtClean="0"/>
            </a:br>
            <a:r>
              <a:rPr lang="uk-UA" sz="4000" b="1" dirty="0" smtClean="0"/>
              <a:t>(Т. Борисова друга  зліва)</a:t>
            </a:r>
            <a:endParaRPr lang="uk-UA" sz="4000" b="1" dirty="0"/>
          </a:p>
        </p:txBody>
      </p:sp>
      <p:pic>
        <p:nvPicPr>
          <p:cNvPr id="18434" name="Picture 2" descr="C:\Documents and Settings\Admin\Мои документы\Марія\вахта памяті\папка 2 афганці\БОРИСОВА Тетяна Василівна\Поїздка в Кандагар.jpg"/>
          <p:cNvPicPr>
            <a:picLocks noChangeAspect="1" noChangeArrowheads="1"/>
          </p:cNvPicPr>
          <p:nvPr/>
        </p:nvPicPr>
        <p:blipFill>
          <a:blip r:embed="rId2" cstate="print">
            <a:lum bright="-19000" contrast="16000"/>
          </a:blip>
          <a:srcRect/>
          <a:stretch>
            <a:fillRect/>
          </a:stretch>
        </p:blipFill>
        <p:spPr bwMode="auto">
          <a:xfrm>
            <a:off x="1259632" y="692696"/>
            <a:ext cx="6751533" cy="4676821"/>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Tm="12354"/>
    </mc:Choice>
    <mc:Fallback xmlns="">
      <p:transition spd="slow" advTm="12354"/>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476672"/>
            <a:ext cx="4176464" cy="5832648"/>
          </a:xfrm>
        </p:spPr>
        <p:txBody>
          <a:bodyPr>
            <a:normAutofit/>
          </a:bodyPr>
          <a:lstStyle/>
          <a:p>
            <a:r>
              <a:rPr lang="uk-UA" sz="3200" b="1" dirty="0" smtClean="0"/>
              <a:t>НА БОЙОВІЙ ОПЕРАЦІЇ.</a:t>
            </a:r>
            <a:br>
              <a:rPr lang="uk-UA" sz="3200" b="1" dirty="0" smtClean="0"/>
            </a:br>
            <a:r>
              <a:rPr lang="uk-UA" sz="3200" b="1" dirty="0" smtClean="0"/>
              <a:t> </a:t>
            </a:r>
            <a:br>
              <a:rPr lang="uk-UA" sz="3200" b="1" dirty="0" smtClean="0"/>
            </a:br>
            <a:r>
              <a:rPr lang="uk-UA" sz="2800" b="1" dirty="0" smtClean="0"/>
              <a:t>         </a:t>
            </a:r>
            <a:r>
              <a:rPr lang="uk-UA" sz="2800" b="1" dirty="0" err="1" smtClean="0"/>
              <a:t>Ніконов</a:t>
            </a:r>
            <a:r>
              <a:rPr lang="uk-UA" sz="2800" b="1" dirty="0" smtClean="0"/>
              <a:t> Г.О.</a:t>
            </a:r>
            <a:br>
              <a:rPr lang="uk-UA" sz="2800" b="1" dirty="0" smtClean="0"/>
            </a:br>
            <a:r>
              <a:rPr lang="uk-UA" sz="2800" b="1" dirty="0" smtClean="0"/>
              <a:t>      Лютий 2004 р.</a:t>
            </a:r>
            <a:endParaRPr lang="uk-UA" sz="2800" b="1" dirty="0"/>
          </a:p>
        </p:txBody>
      </p:sp>
      <p:pic>
        <p:nvPicPr>
          <p:cNvPr id="47106" name="Picture 2" descr="C:\Documents and Settings\Admin\Мои документы\Марія\вахта памяті\Ген надій Олександрович Ніконов\На бойовій операції Ніконов  лютий 1984 року.jpg"/>
          <p:cNvPicPr>
            <a:picLocks noChangeAspect="1" noChangeArrowheads="1"/>
          </p:cNvPicPr>
          <p:nvPr/>
        </p:nvPicPr>
        <p:blipFill>
          <a:blip r:embed="rId2" cstate="print">
            <a:lum bright="-19000" contrast="19000"/>
          </a:blip>
          <a:srcRect/>
          <a:stretch>
            <a:fillRect/>
          </a:stretch>
        </p:blipFill>
        <p:spPr bwMode="auto">
          <a:xfrm>
            <a:off x="611560" y="836712"/>
            <a:ext cx="4039453" cy="5640751"/>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Tm="11635"/>
    </mc:Choice>
    <mc:Fallback xmlns="">
      <p:transition spd="slow" advTm="11635"/>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157192"/>
            <a:ext cx="8305800" cy="1143000"/>
          </a:xfrm>
        </p:spPr>
        <p:txBody>
          <a:bodyPr>
            <a:normAutofit/>
          </a:bodyPr>
          <a:lstStyle/>
          <a:p>
            <a:r>
              <a:rPr lang="uk-UA" sz="3600" b="1" dirty="0" err="1" smtClean="0"/>
              <a:t>Кузін</a:t>
            </a:r>
            <a:r>
              <a:rPr lang="uk-UA" sz="3600" b="1" dirty="0" smtClean="0"/>
              <a:t> М.В., провінція </a:t>
            </a:r>
            <a:r>
              <a:rPr lang="uk-UA" sz="3600" b="1" dirty="0" err="1" smtClean="0"/>
              <a:t>Кундуз</a:t>
            </a:r>
            <a:r>
              <a:rPr lang="uk-UA" sz="3600" b="1" dirty="0" smtClean="0"/>
              <a:t>. 11.1983 р.</a:t>
            </a:r>
            <a:endParaRPr lang="uk-UA" sz="3600" b="1" dirty="0"/>
          </a:p>
        </p:txBody>
      </p:sp>
      <p:pic>
        <p:nvPicPr>
          <p:cNvPr id="48130" name="Picture 2" descr="C:\Documents and Settings\Admin\Мои документы\Марія\вахта памяті\КУЗІН Микола Васильович\Кузін 11.1983 р. провінція Кундуз.jpg"/>
          <p:cNvPicPr>
            <a:picLocks noChangeAspect="1" noChangeArrowheads="1"/>
          </p:cNvPicPr>
          <p:nvPr/>
        </p:nvPicPr>
        <p:blipFill>
          <a:blip r:embed="rId2" cstate="print">
            <a:lum bright="-1000" contrast="-4000"/>
          </a:blip>
          <a:srcRect/>
          <a:stretch>
            <a:fillRect/>
          </a:stretch>
        </p:blipFill>
        <p:spPr bwMode="auto">
          <a:xfrm>
            <a:off x="1043608" y="764701"/>
            <a:ext cx="7296912" cy="4897039"/>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Tm="11407"/>
    </mc:Choice>
    <mc:Fallback xmlns="">
      <p:transition spd="slow" advTm="11407"/>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40972" y="980728"/>
            <a:ext cx="4795524" cy="5256584"/>
          </a:xfrm>
        </p:spPr>
        <p:txBody>
          <a:bodyPr>
            <a:normAutofit/>
          </a:bodyPr>
          <a:lstStyle/>
          <a:p>
            <a:r>
              <a:rPr lang="uk-UA" sz="3200" b="1" dirty="0" smtClean="0"/>
              <a:t>          РС китайського виробництва захоплені у  </a:t>
            </a:r>
            <a:br>
              <a:rPr lang="uk-UA" sz="3200" b="1" dirty="0" smtClean="0"/>
            </a:br>
            <a:r>
              <a:rPr lang="uk-UA" sz="3200" b="1" dirty="0"/>
              <a:t> </a:t>
            </a:r>
            <a:r>
              <a:rPr lang="uk-UA" sz="3200" b="1" dirty="0" smtClean="0"/>
              <a:t>         супротивника. </a:t>
            </a:r>
            <a:br>
              <a:rPr lang="uk-UA" sz="3200" b="1" dirty="0" smtClean="0"/>
            </a:br>
            <a:r>
              <a:rPr lang="uk-UA" sz="3200" b="1" dirty="0" smtClean="0"/>
              <a:t/>
            </a:r>
            <a:br>
              <a:rPr lang="uk-UA" sz="3200" b="1" dirty="0" smtClean="0"/>
            </a:br>
            <a:r>
              <a:rPr lang="uk-UA" sz="2800" b="1" dirty="0" smtClean="0"/>
              <a:t> Александров О.М.</a:t>
            </a:r>
            <a:endParaRPr lang="uk-UA" sz="2800" b="1" dirty="0"/>
          </a:p>
        </p:txBody>
      </p:sp>
      <p:pic>
        <p:nvPicPr>
          <p:cNvPr id="51202" name="Picture 2" descr="C:\Documents and Settings\Admin\Мои документы\Марія\вахта памяті\Олександр Миколайович АЛЕКСАНДРОВ\РС кітайського виробництва захвачені у противника.jpg"/>
          <p:cNvPicPr>
            <a:picLocks noChangeAspect="1" noChangeArrowheads="1"/>
          </p:cNvPicPr>
          <p:nvPr/>
        </p:nvPicPr>
        <p:blipFill>
          <a:blip r:embed="rId2" cstate="print"/>
          <a:srcRect/>
          <a:stretch>
            <a:fillRect/>
          </a:stretch>
        </p:blipFill>
        <p:spPr bwMode="auto">
          <a:xfrm>
            <a:off x="179512" y="836711"/>
            <a:ext cx="4061460" cy="5773217"/>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Tm="11082"/>
    </mc:Choice>
    <mc:Fallback xmlns="">
      <p:transition spd="slow" advTm="11082"/>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509120"/>
            <a:ext cx="8377808" cy="2160240"/>
          </a:xfrm>
        </p:spPr>
        <p:txBody>
          <a:bodyPr>
            <a:normAutofit fontScale="90000"/>
          </a:bodyPr>
          <a:lstStyle/>
          <a:p>
            <a:pPr algn="ctr"/>
            <a:r>
              <a:rPr lang="uk-UA" sz="3600" b="1" dirty="0" smtClean="0"/>
              <a:t>Особовий склад комендантської роти разом з приписним составом перед вступом на територію Афганістану.</a:t>
            </a:r>
            <a:br>
              <a:rPr lang="uk-UA" sz="3600" b="1" dirty="0" smtClean="0"/>
            </a:br>
            <a:r>
              <a:rPr lang="uk-UA" sz="3600" b="1" dirty="0" smtClean="0"/>
              <a:t>(Толочко П.П. 1-й справа)</a:t>
            </a:r>
            <a:endParaRPr lang="uk-UA" sz="3600" b="1" dirty="0"/>
          </a:p>
        </p:txBody>
      </p:sp>
      <p:pic>
        <p:nvPicPr>
          <p:cNvPr id="53250" name="Picture 2" descr="C:\Documents and Settings\Admin\Мои документы\Марія\вахта памяті\папка 2 афганці\ТОЛОЧКО ПЕтро Пилипович\Особовий склад комендантської роти 108 Невельської червонопрапорної дивізії разом з приписним составом перед вступом на територію афганістану.jpg"/>
          <p:cNvPicPr>
            <a:picLocks noChangeAspect="1" noChangeArrowheads="1"/>
          </p:cNvPicPr>
          <p:nvPr/>
        </p:nvPicPr>
        <p:blipFill>
          <a:blip r:embed="rId2" cstate="print">
            <a:lum bright="-4000" contrast="21000"/>
          </a:blip>
          <a:srcRect/>
          <a:stretch>
            <a:fillRect/>
          </a:stretch>
        </p:blipFill>
        <p:spPr bwMode="auto">
          <a:xfrm>
            <a:off x="1403648" y="692696"/>
            <a:ext cx="6215063" cy="4041775"/>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Tm="13260"/>
    </mc:Choice>
    <mc:Fallback xmlns="">
      <p:transition spd="slow" advTm="1326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45224"/>
            <a:ext cx="8305800" cy="1143000"/>
          </a:xfrm>
        </p:spPr>
        <p:txBody>
          <a:bodyPr>
            <a:normAutofit/>
          </a:bodyPr>
          <a:lstStyle/>
          <a:p>
            <a:r>
              <a:rPr lang="uk-UA" sz="3200" b="1" dirty="0" smtClean="0"/>
              <a:t>       Висадка з АН-12 на бойову операцію.</a:t>
            </a:r>
            <a:br>
              <a:rPr lang="uk-UA" sz="3200" b="1" dirty="0" smtClean="0"/>
            </a:br>
            <a:r>
              <a:rPr lang="uk-UA" sz="3200" b="1" dirty="0" smtClean="0"/>
              <a:t>          </a:t>
            </a:r>
            <a:r>
              <a:rPr lang="uk-UA" sz="2800" b="1" smtClean="0"/>
              <a:t>Шиндант</a:t>
            </a:r>
            <a:r>
              <a:rPr lang="uk-UA" sz="2800" b="1" dirty="0" smtClean="0"/>
              <a:t>, лютий 1985 р. (</a:t>
            </a:r>
            <a:r>
              <a:rPr lang="uk-UA" sz="2800" b="1" dirty="0" err="1" smtClean="0"/>
              <a:t>Шпір</a:t>
            </a:r>
            <a:r>
              <a:rPr lang="uk-UA" sz="2800" b="1" dirty="0" smtClean="0"/>
              <a:t> Я Р.)</a:t>
            </a:r>
            <a:endParaRPr lang="uk-UA" sz="2800" b="1" dirty="0"/>
          </a:p>
        </p:txBody>
      </p:sp>
      <p:pic>
        <p:nvPicPr>
          <p:cNvPr id="59394" name="Picture 2" descr="C:\Documents and Settings\Admin\Мои документы\Марія\вахта памяті\Шпір Ярослав романович\Висадка з АН-12 на бойову операцію Міндант лютий 1985 року.jpg"/>
          <p:cNvPicPr>
            <a:picLocks noChangeAspect="1" noChangeArrowheads="1"/>
          </p:cNvPicPr>
          <p:nvPr/>
        </p:nvPicPr>
        <p:blipFill>
          <a:blip r:embed="rId2" cstate="print">
            <a:lum bright="-15000" contrast="31000"/>
          </a:blip>
          <a:srcRect/>
          <a:stretch>
            <a:fillRect/>
          </a:stretch>
        </p:blipFill>
        <p:spPr bwMode="auto">
          <a:xfrm>
            <a:off x="1187624" y="764704"/>
            <a:ext cx="7013814" cy="4758781"/>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Tm="13369"/>
    </mc:Choice>
    <mc:Fallback xmlns="">
      <p:transition spd="slow" advTm="1336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blog.ru/uploads/posts/1174952790_3995024sdo.jpg"/>
          <p:cNvPicPr>
            <a:picLocks noChangeAspect="1" noChangeArrowheads="1"/>
          </p:cNvPicPr>
          <p:nvPr/>
        </p:nvPicPr>
        <p:blipFill>
          <a:blip r:embed="rId2" cstate="print"/>
          <a:srcRect/>
          <a:stretch>
            <a:fillRect/>
          </a:stretch>
        </p:blipFill>
        <p:spPr bwMode="auto">
          <a:xfrm>
            <a:off x="971600" y="1124744"/>
            <a:ext cx="6667500" cy="47053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11172"/>
    </mc:Choice>
    <mc:Fallback xmlns="">
      <p:transition spd="slow" advTm="11172"/>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620688"/>
            <a:ext cx="7344816" cy="5760640"/>
          </a:xfrm>
        </p:spPr>
        <p:txBody>
          <a:bodyPr>
            <a:normAutofit fontScale="90000"/>
          </a:bodyPr>
          <a:lstStyle/>
          <a:p>
            <a:pPr algn="ctr"/>
            <a:r>
              <a:rPr lang="ru-RU" sz="3200" b="1" i="1" dirty="0" smtClean="0"/>
              <a:t>Но день пришёл в средине февраля </a:t>
            </a:r>
            <a:r>
              <a:rPr lang="uk-UA" sz="3200" b="1" dirty="0" smtClean="0"/>
              <a:t>— </a:t>
            </a:r>
            <a:br>
              <a:rPr lang="uk-UA" sz="3200" b="1" dirty="0" smtClean="0"/>
            </a:br>
            <a:r>
              <a:rPr lang="ru-RU" sz="3200" b="1" i="1" dirty="0" smtClean="0"/>
              <a:t>День памяти, конца войны-обмана,</a:t>
            </a:r>
            <a:r>
              <a:rPr lang="uk-UA" sz="3200" b="1" dirty="0" smtClean="0"/>
              <a:t/>
            </a:r>
            <a:br>
              <a:rPr lang="uk-UA" sz="3200" b="1" dirty="0" smtClean="0"/>
            </a:br>
            <a:r>
              <a:rPr lang="ru-RU" sz="3200" b="1" i="1" dirty="0" smtClean="0"/>
              <a:t> Солдаты наши, зачехлив стволы, </a:t>
            </a:r>
            <a:r>
              <a:rPr lang="uk-UA" sz="3200" b="1" dirty="0" smtClean="0"/>
              <a:t/>
            </a:r>
            <a:br>
              <a:rPr lang="uk-UA" sz="3200" b="1" dirty="0" smtClean="0"/>
            </a:br>
            <a:r>
              <a:rPr lang="ru-RU" sz="3200" b="1" i="1" dirty="0" smtClean="0"/>
              <a:t>Ушли с войны в Союз с Афганистана! </a:t>
            </a:r>
            <a:r>
              <a:rPr lang="uk-UA" sz="3200" b="1" dirty="0" smtClean="0"/>
              <a:t/>
            </a:r>
            <a:br>
              <a:rPr lang="uk-UA" sz="3200" b="1" dirty="0" smtClean="0"/>
            </a:br>
            <a:r>
              <a:rPr lang="ru-RU" sz="3200" b="1" i="1" dirty="0" smtClean="0"/>
              <a:t>У них отняли льготы: сам вертись! </a:t>
            </a:r>
            <a:r>
              <a:rPr lang="uk-UA" sz="3200" b="1" dirty="0" smtClean="0"/>
              <a:t/>
            </a:r>
            <a:br>
              <a:rPr lang="uk-UA" sz="3200" b="1" dirty="0" smtClean="0"/>
            </a:br>
            <a:r>
              <a:rPr lang="ru-RU" sz="3200" b="1" i="1" dirty="0" smtClean="0"/>
              <a:t>Чужими их считает власть родная, </a:t>
            </a:r>
            <a:r>
              <a:rPr lang="uk-UA" sz="3200" b="1" dirty="0" smtClean="0"/>
              <a:t/>
            </a:r>
            <a:br>
              <a:rPr lang="uk-UA" sz="3200" b="1" dirty="0" smtClean="0"/>
            </a:br>
            <a:r>
              <a:rPr lang="ru-RU" sz="3200" b="1" i="1" dirty="0" smtClean="0"/>
              <a:t>Забыв о том, как там они дрались,</a:t>
            </a:r>
            <a:r>
              <a:rPr lang="uk-UA" sz="3200" b="1" dirty="0" smtClean="0"/>
              <a:t/>
            </a:r>
            <a:br>
              <a:rPr lang="uk-UA" sz="3200" b="1" dirty="0" smtClean="0"/>
            </a:br>
            <a:r>
              <a:rPr lang="ru-RU" sz="3200" b="1" i="1" dirty="0" smtClean="0"/>
              <a:t>Свой долг, Присягу честно выполняя... </a:t>
            </a:r>
            <a:r>
              <a:rPr lang="uk-UA" sz="3200" b="1" dirty="0" smtClean="0"/>
              <a:t/>
            </a:r>
            <a:br>
              <a:rPr lang="uk-UA" sz="3200" b="1" dirty="0" smtClean="0"/>
            </a:br>
            <a:r>
              <a:rPr lang="ru-RU" sz="3200" b="1" i="1" dirty="0" smtClean="0"/>
              <a:t>Прикрыв тельняшкой ноющие раны, </a:t>
            </a:r>
            <a:r>
              <a:rPr lang="uk-UA" sz="3200" b="1" dirty="0" smtClean="0"/>
              <a:t/>
            </a:r>
            <a:br>
              <a:rPr lang="uk-UA" sz="3200" b="1" dirty="0" smtClean="0"/>
            </a:br>
            <a:r>
              <a:rPr lang="ru-RU" sz="3200" b="1" i="1" dirty="0" smtClean="0"/>
              <a:t>Все в орденах, и мужества полны,</a:t>
            </a:r>
            <a:r>
              <a:rPr lang="uk-UA" sz="3200" b="1" dirty="0" smtClean="0"/>
              <a:t/>
            </a:r>
            <a:br>
              <a:rPr lang="uk-UA" sz="3200" b="1" dirty="0" smtClean="0"/>
            </a:br>
            <a:r>
              <a:rPr lang="ru-RU" sz="3200" b="1" i="1" dirty="0" smtClean="0"/>
              <a:t> Идут колонной братья-ветераны </a:t>
            </a:r>
            <a:r>
              <a:rPr lang="uk-UA" sz="3200" b="1" dirty="0" smtClean="0"/>
              <a:t>— </a:t>
            </a:r>
            <a:br>
              <a:rPr lang="uk-UA" sz="3200" b="1" dirty="0" smtClean="0"/>
            </a:br>
            <a:r>
              <a:rPr lang="ru-RU" sz="3200" b="1" i="1" dirty="0" smtClean="0"/>
              <a:t>Афганцы </a:t>
            </a:r>
            <a:r>
              <a:rPr lang="uk-UA" sz="3200" b="1" dirty="0" smtClean="0"/>
              <a:t>— </a:t>
            </a:r>
            <a:r>
              <a:rPr lang="ru-RU" sz="3200" b="1" i="1" dirty="0" smtClean="0"/>
              <a:t>с необъявленной войны!</a:t>
            </a:r>
            <a:r>
              <a:rPr lang="uk-UA" sz="3200" b="1" dirty="0" smtClean="0"/>
              <a:t/>
            </a:r>
            <a:br>
              <a:rPr lang="uk-UA" sz="3200" b="1" dirty="0" smtClean="0"/>
            </a:br>
            <a:r>
              <a:rPr lang="ru-RU" sz="3200" b="1" dirty="0" smtClean="0"/>
              <a:t>                         </a:t>
            </a:r>
            <a:r>
              <a:rPr lang="ru-RU" sz="3200" b="1" i="1" dirty="0" smtClean="0"/>
              <a:t>Владимир ДАНИК</a:t>
            </a:r>
            <a:endParaRPr lang="uk-UA" sz="3200" dirty="0"/>
          </a:p>
        </p:txBody>
      </p:sp>
    </p:spTree>
  </p:cSld>
  <p:clrMapOvr>
    <a:masterClrMapping/>
  </p:clrMapOvr>
  <mc:AlternateContent xmlns:mc="http://schemas.openxmlformats.org/markup-compatibility/2006" xmlns:p14="http://schemas.microsoft.com/office/powerpoint/2010/main">
    <mc:Choice Requires="p14">
      <p:transition spd="slow" p14:dur="2000" advTm="25298"/>
    </mc:Choice>
    <mc:Fallback xmlns="">
      <p:transition spd="slow" advTm="25298"/>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Admin\Мои документы\Марія\фото до презентації афганці 2014 рік\Київ 31 травня 2005 року\DSC_5857.JPG"/>
          <p:cNvPicPr>
            <a:picLocks noChangeAspect="1" noChangeArrowheads="1"/>
          </p:cNvPicPr>
          <p:nvPr/>
        </p:nvPicPr>
        <p:blipFill>
          <a:blip r:embed="rId2" cstate="print"/>
          <a:srcRect/>
          <a:stretch>
            <a:fillRect/>
          </a:stretch>
        </p:blipFill>
        <p:spPr bwMode="auto">
          <a:xfrm>
            <a:off x="755576" y="1052736"/>
            <a:ext cx="7976494" cy="530352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10809"/>
    </mc:Choice>
    <mc:Fallback xmlns="">
      <p:transition spd="slow" advTm="10809"/>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Admin\Мои документы\Марія\фото до презентації афганці 2014 рік\9 травня 2000 р..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 contrast="35000"/>
                    </a14:imgEffect>
                  </a14:imgLayer>
                </a14:imgProps>
              </a:ext>
            </a:extLst>
          </a:blip>
          <a:srcRect l="655" t="984" r="655" b="984"/>
          <a:stretch>
            <a:fillRect/>
          </a:stretch>
        </p:blipFill>
        <p:spPr bwMode="auto">
          <a:xfrm>
            <a:off x="683568" y="980728"/>
            <a:ext cx="7922825" cy="5234977"/>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10985"/>
    </mc:Choice>
    <mc:Fallback xmlns="">
      <p:transition spd="slow" advTm="10985"/>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Admin\Мои документы\Марія\фото до презентації афганці 2014 рік\9 мая.jpg"/>
          <p:cNvPicPr>
            <a:picLocks noChangeAspect="1" noChangeArrowheads="1"/>
          </p:cNvPicPr>
          <p:nvPr/>
        </p:nvPicPr>
        <p:blipFill>
          <a:blip r:embed="rId2" cstate="print"/>
          <a:srcRect l="484" t="1934" r="968" b="1934"/>
          <a:stretch>
            <a:fillRect/>
          </a:stretch>
        </p:blipFill>
        <p:spPr bwMode="auto">
          <a:xfrm>
            <a:off x="863585" y="1016734"/>
            <a:ext cx="7329426" cy="536720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11121"/>
    </mc:Choice>
    <mc:Fallback xmlns="">
      <p:transition spd="slow" advTm="11121"/>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764704"/>
            <a:ext cx="8593832" cy="5760640"/>
          </a:xfrm>
        </p:spPr>
        <p:txBody>
          <a:bodyPr>
            <a:noAutofit/>
          </a:bodyPr>
          <a:lstStyle/>
          <a:p>
            <a:pPr algn="ctr"/>
            <a:r>
              <a:rPr lang="uk-UA" sz="3600" b="1" dirty="0" smtClean="0"/>
              <a:t>Впродовж багатьох років, за ініціативою Юрія Михайловича, організовуються пісенні фестивалі </a:t>
            </a:r>
            <a:r>
              <a:rPr lang="uk-UA" sz="3600" b="1" i="1" dirty="0" smtClean="0">
                <a:solidFill>
                  <a:srgbClr val="C00000"/>
                </a:solidFill>
              </a:rPr>
              <a:t>«Афганські дороги»</a:t>
            </a:r>
            <a:r>
              <a:rPr lang="uk-UA" sz="3600" b="1" dirty="0" smtClean="0">
                <a:solidFill>
                  <a:srgbClr val="C00000"/>
                </a:solidFill>
              </a:rPr>
              <a:t>, змагання з </a:t>
            </a:r>
            <a:r>
              <a:rPr lang="uk-UA" sz="3600" b="1" i="1" dirty="0" smtClean="0">
                <a:solidFill>
                  <a:srgbClr val="C00000"/>
                </a:solidFill>
              </a:rPr>
              <a:t>волейболу</a:t>
            </a:r>
            <a:r>
              <a:rPr lang="uk-UA" sz="3600" b="1" dirty="0" smtClean="0">
                <a:solidFill>
                  <a:srgbClr val="C00000"/>
                </a:solidFill>
              </a:rPr>
              <a:t> та </a:t>
            </a:r>
            <a:r>
              <a:rPr lang="uk-UA" sz="3600" b="1" i="1" dirty="0" smtClean="0">
                <a:solidFill>
                  <a:srgbClr val="C00000"/>
                </a:solidFill>
              </a:rPr>
              <a:t>вільної боротьби</a:t>
            </a:r>
            <a:r>
              <a:rPr lang="uk-UA" sz="3600" b="1" dirty="0" smtClean="0">
                <a:solidFill>
                  <a:srgbClr val="C00000"/>
                </a:solidFill>
              </a:rPr>
              <a:t>, </a:t>
            </a:r>
            <a:r>
              <a:rPr lang="uk-UA" sz="3600" b="1" dirty="0" smtClean="0"/>
              <a:t>в яких беруть участь артисти та спортсмени різних міст України. Протягом багатьох років робота Новоград-Волинської організації ветеранів-афганців щодо соціального захисту визнається однією з найкращих в Україні.</a:t>
            </a:r>
            <a:endParaRPr lang="uk-UA" sz="3600" b="1" dirty="0"/>
          </a:p>
        </p:txBody>
      </p:sp>
    </p:spTree>
  </p:cSld>
  <p:clrMapOvr>
    <a:masterClrMapping/>
  </p:clrMapOvr>
  <mc:AlternateContent xmlns:mc="http://schemas.openxmlformats.org/markup-compatibility/2006" xmlns:p14="http://schemas.microsoft.com/office/powerpoint/2010/main">
    <mc:Choice Requires="p14">
      <p:transition spd="slow" p14:dur="2000" advTm="12832"/>
    </mc:Choice>
    <mc:Fallback xmlns="">
      <p:transition spd="slow" advTm="12832"/>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Admin\Мои документы\Марія\вахта памяті\до презентації Афган\памяті.jpg"/>
          <p:cNvPicPr>
            <a:picLocks noChangeAspect="1" noChangeArrowheads="1"/>
          </p:cNvPicPr>
          <p:nvPr/>
        </p:nvPicPr>
        <p:blipFill>
          <a:blip r:embed="rId2" cstate="print"/>
          <a:srcRect r="469"/>
          <a:stretch>
            <a:fillRect/>
          </a:stretch>
        </p:blipFill>
        <p:spPr bwMode="auto">
          <a:xfrm>
            <a:off x="827584" y="836712"/>
            <a:ext cx="7329408" cy="552297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9253"/>
    </mc:Choice>
    <mc:Fallback xmlns="">
      <p:transition spd="slow" advTm="9253"/>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Admin\Мои документы\Марія\фото до презентації афганці 2014 рік\концерт 2 jpg.jpg"/>
          <p:cNvPicPr>
            <a:picLocks noChangeAspect="1" noChangeArrowheads="1"/>
          </p:cNvPicPr>
          <p:nvPr/>
        </p:nvPicPr>
        <p:blipFill>
          <a:blip r:embed="rId2" cstate="print"/>
          <a:srcRect l="655" t="991" r="1309" b="991"/>
          <a:stretch>
            <a:fillRect/>
          </a:stretch>
        </p:blipFill>
        <p:spPr bwMode="auto">
          <a:xfrm>
            <a:off x="521183" y="1034368"/>
            <a:ext cx="8032007" cy="530621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7104"/>
    </mc:Choice>
    <mc:Fallback xmlns="">
      <p:transition spd="slow" advTm="7104"/>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Documents and Settings\Admin\Мои документы\Марія\фото до презентації афганці 2014 рік\концерт афган 1.jpg"/>
          <p:cNvPicPr>
            <a:picLocks noChangeAspect="1" noChangeArrowheads="1"/>
          </p:cNvPicPr>
          <p:nvPr/>
        </p:nvPicPr>
        <p:blipFill>
          <a:blip r:embed="rId2" cstate="print"/>
          <a:srcRect l="1249" t="2876" r="8740" b="2876"/>
          <a:stretch>
            <a:fillRect/>
          </a:stretch>
        </p:blipFill>
        <p:spPr bwMode="auto">
          <a:xfrm>
            <a:off x="683568" y="908720"/>
            <a:ext cx="7889959" cy="537944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7982"/>
    </mc:Choice>
    <mc:Fallback xmlns="">
      <p:transition spd="slow" advTm="7982"/>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316736"/>
            <a:ext cx="7835208" cy="4200496"/>
          </a:xfrm>
        </p:spPr>
        <p:txBody>
          <a:bodyPr/>
          <a:lstStyle/>
          <a:p>
            <a:pPr algn="ctr"/>
            <a:r>
              <a:rPr lang="uk-UA" dirty="0" smtClean="0"/>
              <a:t>Ветерани-афганці на масових заходах </a:t>
            </a:r>
            <a:br>
              <a:rPr lang="uk-UA" dirty="0" smtClean="0"/>
            </a:br>
            <a:r>
              <a:rPr lang="uk-UA" dirty="0" smtClean="0"/>
              <a:t>в Центральній міській бібліотеці</a:t>
            </a:r>
            <a:endParaRPr lang="uk-UA" dirty="0"/>
          </a:p>
        </p:txBody>
      </p:sp>
    </p:spTree>
  </p:cSld>
  <p:clrMapOvr>
    <a:masterClrMapping/>
  </p:clrMapOvr>
  <mc:AlternateContent xmlns:mc="http://schemas.openxmlformats.org/markup-compatibility/2006" xmlns:p14="http://schemas.microsoft.com/office/powerpoint/2010/main">
    <mc:Choice Requires="p14">
      <p:transition spd="slow" p14:dur="2000" advTm="7426"/>
    </mc:Choice>
    <mc:Fallback xmlns="">
      <p:transition spd="slow" advTm="7426"/>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G:\101_0914.JPG"/>
          <p:cNvPicPr>
            <a:picLocks noChangeAspect="1" noChangeArrowheads="1"/>
          </p:cNvPicPr>
          <p:nvPr/>
        </p:nvPicPr>
        <p:blipFill>
          <a:blip r:embed="rId2" cstate="print"/>
          <a:srcRect/>
          <a:stretch>
            <a:fillRect/>
          </a:stretch>
        </p:blipFill>
        <p:spPr bwMode="auto">
          <a:xfrm>
            <a:off x="1043608" y="1124744"/>
            <a:ext cx="6950075" cy="521176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7029"/>
    </mc:Choice>
    <mc:Fallback xmlns="">
      <p:transition spd="slow" advTm="702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19256" cy="1298408"/>
          </a:xfrm>
        </p:spPr>
        <p:txBody>
          <a:bodyPr>
            <a:normAutofit fontScale="90000"/>
          </a:bodyPr>
          <a:lstStyle/>
          <a:p>
            <a:r>
              <a:rPr lang="uk-UA" b="1" dirty="0" smtClean="0"/>
              <a:t>Ж</a:t>
            </a:r>
            <a:r>
              <a:rPr lang="uk-UA" sz="5300" b="1" dirty="0" smtClean="0"/>
              <a:t>ИЖЕНКО</a:t>
            </a:r>
            <a:r>
              <a:rPr lang="uk-UA" b="1" dirty="0" smtClean="0"/>
              <a:t> Віктор Миколайович</a:t>
            </a:r>
            <a:br>
              <a:rPr lang="uk-UA" b="1" dirty="0" smtClean="0"/>
            </a:br>
            <a:r>
              <a:rPr lang="uk-UA" dirty="0" smtClean="0"/>
              <a:t>          </a:t>
            </a:r>
            <a:r>
              <a:rPr lang="uk-UA" b="1" dirty="0" err="1" smtClean="0"/>
              <a:t>пр-к</a:t>
            </a:r>
            <a:r>
              <a:rPr lang="uk-UA" b="1" dirty="0" smtClean="0"/>
              <a:t>,старшина роти </a:t>
            </a:r>
            <a:endParaRPr lang="uk-UA" b="1" dirty="0"/>
          </a:p>
        </p:txBody>
      </p:sp>
      <p:sp>
        <p:nvSpPr>
          <p:cNvPr id="4" name="Содержимое 3"/>
          <p:cNvSpPr>
            <a:spLocks noGrp="1"/>
          </p:cNvSpPr>
          <p:nvPr>
            <p:ph sz="half" idx="2"/>
          </p:nvPr>
        </p:nvSpPr>
        <p:spPr>
          <a:xfrm>
            <a:off x="4139952" y="1916832"/>
            <a:ext cx="4680520" cy="4608512"/>
          </a:xfrm>
        </p:spPr>
        <p:txBody>
          <a:bodyPr>
            <a:normAutofit fontScale="85000" lnSpcReduction="20000"/>
          </a:bodyPr>
          <a:lstStyle/>
          <a:p>
            <a:pPr>
              <a:spcBef>
                <a:spcPts val="0"/>
              </a:spcBef>
            </a:pPr>
            <a:r>
              <a:rPr lang="uk-UA" dirty="0" smtClean="0"/>
              <a:t>Народився 31 березня 1947 р. в </a:t>
            </a:r>
            <a:endParaRPr lang="en-US" dirty="0" smtClean="0"/>
          </a:p>
          <a:p>
            <a:pPr>
              <a:spcBef>
                <a:spcPts val="0"/>
              </a:spcBef>
            </a:pPr>
            <a:r>
              <a:rPr lang="uk-UA" dirty="0" smtClean="0"/>
              <a:t>с . </a:t>
            </a:r>
            <a:r>
              <a:rPr lang="uk-UA" dirty="0" err="1" smtClean="0"/>
              <a:t>Гульськ</a:t>
            </a:r>
            <a:r>
              <a:rPr lang="uk-UA" dirty="0" smtClean="0"/>
              <a:t> Новоград - Волинського р-ну Житомирської обл.</a:t>
            </a:r>
          </a:p>
          <a:p>
            <a:r>
              <a:rPr lang="uk-UA" dirty="0" smtClean="0"/>
              <a:t>Пост сторожової застави в районі перевалу </a:t>
            </a:r>
            <a:r>
              <a:rPr lang="uk-UA" dirty="0" err="1" smtClean="0"/>
              <a:t>Саланг</a:t>
            </a:r>
            <a:r>
              <a:rPr lang="uk-UA" dirty="0" smtClean="0"/>
              <a:t> провінції </a:t>
            </a:r>
            <a:r>
              <a:rPr lang="uk-UA" dirty="0" err="1" smtClean="0"/>
              <a:t>Парван</a:t>
            </a:r>
            <a:r>
              <a:rPr lang="uk-UA" dirty="0" smtClean="0"/>
              <a:t>. 26.6 .1988 р. потрапив під напад супротивника. Віддавши наказ підлеглим відходити                             до застави, сам залишився прикривати їхній відхід. В цьому бою був смертельно поранений.</a:t>
            </a:r>
          </a:p>
          <a:p>
            <a:r>
              <a:rPr lang="uk-UA" dirty="0" smtClean="0"/>
              <a:t>Нагороджений орденом «</a:t>
            </a:r>
            <a:r>
              <a:rPr lang="ru-RU" dirty="0" smtClean="0"/>
              <a:t>Красная Звезда» (посмертно).</a:t>
            </a:r>
            <a:endParaRPr lang="uk-UA" dirty="0" smtClean="0"/>
          </a:p>
          <a:p>
            <a:pPr marL="0" indent="0">
              <a:buNone/>
            </a:pPr>
            <a:endParaRPr lang="uk-UA" dirty="0"/>
          </a:p>
        </p:txBody>
      </p:sp>
      <p:pic>
        <p:nvPicPr>
          <p:cNvPr id="5" name="Содержимое 4"/>
          <p:cNvPicPr>
            <a:picLocks noGrp="1" noChangeAspect="1"/>
          </p:cNvPicPr>
          <p:nvPr>
            <p:ph sz="half" idx="1"/>
          </p:nvPr>
        </p:nvPicPr>
        <p:blipFill>
          <a:blip r:embed="rId2" cstate="print">
            <a:lum bright="-16000" contrast="-33000"/>
          </a:blip>
          <a:stretch>
            <a:fillRect/>
          </a:stretch>
        </p:blipFill>
        <p:spPr bwMode="auto">
          <a:xfrm>
            <a:off x="755576" y="1988840"/>
            <a:ext cx="3369564" cy="4033418"/>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Tm="20826"/>
    </mc:Choice>
    <mc:Fallback xmlns="">
      <p:transition spd="slow" advTm="20826"/>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IMG_0729.JPG"/>
          <p:cNvPicPr>
            <a:picLocks noChangeAspect="1" noChangeArrowheads="1"/>
          </p:cNvPicPr>
          <p:nvPr/>
        </p:nvPicPr>
        <p:blipFill>
          <a:blip r:embed="rId2" cstate="print"/>
          <a:stretch>
            <a:fillRect/>
          </a:stretch>
        </p:blipFill>
        <p:spPr bwMode="auto">
          <a:xfrm>
            <a:off x="971599" y="836711"/>
            <a:ext cx="7467032" cy="559916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6989"/>
    </mc:Choice>
    <mc:Fallback xmlns="">
      <p:transition spd="slow" advTm="6989"/>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IMG_0750.JPG"/>
          <p:cNvPicPr>
            <a:picLocks noChangeAspect="1" noChangeArrowheads="1"/>
          </p:cNvPicPr>
          <p:nvPr/>
        </p:nvPicPr>
        <p:blipFill>
          <a:blip r:embed="rId2" cstate="print"/>
          <a:srcRect/>
          <a:stretch>
            <a:fillRect/>
          </a:stretch>
        </p:blipFill>
        <p:spPr bwMode="auto">
          <a:xfrm>
            <a:off x="1115616" y="908720"/>
            <a:ext cx="7467115" cy="559924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7248"/>
    </mc:Choice>
    <mc:Fallback xmlns="">
      <p:transition spd="slow" advTm="7248"/>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704088"/>
            <a:ext cx="8511480" cy="5749248"/>
          </a:xfrm>
        </p:spPr>
        <p:txBody>
          <a:bodyPr>
            <a:normAutofit fontScale="90000"/>
          </a:bodyPr>
          <a:lstStyle/>
          <a:p>
            <a:pPr algn="ctr"/>
            <a:r>
              <a:rPr lang="uk-UA" sz="2400" b="1" dirty="0" smtClean="0"/>
              <a:t>З </a:t>
            </a:r>
            <a:r>
              <a:rPr lang="uk-UA" sz="2400" b="1" i="1" dirty="0" smtClean="0">
                <a:solidFill>
                  <a:srgbClr val="C00000"/>
                </a:solidFill>
              </a:rPr>
              <a:t>лютого 2013 р.   </a:t>
            </a:r>
            <a:r>
              <a:rPr lang="uk-UA" sz="2400" b="1" dirty="0" smtClean="0"/>
              <a:t>Центральна міська бібліотека ім. Юрія Ковальського разом зі Спілкою  ветеранів афганської війни  Новограда-Волинського проводить роботу по збору матеріалів про воїнів міста і району, які приймали участь у бойових діях з  </a:t>
            </a:r>
            <a:r>
              <a:rPr lang="uk-UA" sz="2400" b="1" i="1" dirty="0" smtClean="0">
                <a:solidFill>
                  <a:srgbClr val="C00000"/>
                </a:solidFill>
              </a:rPr>
              <a:t>25 грудня1979 року до 15 лютого 1989 року</a:t>
            </a:r>
            <a:r>
              <a:rPr lang="uk-UA" sz="2400" b="1" i="1" dirty="0" smtClean="0"/>
              <a:t> </a:t>
            </a:r>
            <a:r>
              <a:rPr lang="uk-UA" sz="2400" b="1" dirty="0" smtClean="0"/>
              <a:t>на території Афганістану.</a:t>
            </a:r>
            <a:r>
              <a:rPr lang="en-US" sz="2400" b="1" dirty="0" smtClean="0"/>
              <a:t/>
            </a:r>
            <a:br>
              <a:rPr lang="en-US" sz="2400" b="1" dirty="0" smtClean="0"/>
            </a:br>
            <a:r>
              <a:rPr lang="uk-UA" sz="3200" dirty="0">
                <a:solidFill>
                  <a:srgbClr val="04617B"/>
                </a:solidFill>
              </a:rPr>
              <a:t> </a:t>
            </a:r>
            <a:r>
              <a:rPr lang="uk-UA" sz="2000" b="1" dirty="0">
                <a:solidFill>
                  <a:srgbClr val="04617B"/>
                </a:solidFill>
              </a:rPr>
              <a:t>На  даний час в електронний вигляд  </a:t>
            </a:r>
            <a:br>
              <a:rPr lang="uk-UA" sz="2000" b="1" dirty="0">
                <a:solidFill>
                  <a:srgbClr val="04617B"/>
                </a:solidFill>
              </a:rPr>
            </a:br>
            <a:r>
              <a:rPr lang="uk-UA" sz="2000" b="1" dirty="0">
                <a:solidFill>
                  <a:srgbClr val="04617B"/>
                </a:solidFill>
              </a:rPr>
              <a:t>                            переведено: </a:t>
            </a:r>
            <a:br>
              <a:rPr lang="uk-UA" sz="2000" b="1" dirty="0">
                <a:solidFill>
                  <a:srgbClr val="04617B"/>
                </a:solidFill>
              </a:rPr>
            </a:br>
            <a:r>
              <a:rPr lang="uk-UA" sz="2000" b="1" dirty="0">
                <a:solidFill>
                  <a:srgbClr val="04617B"/>
                </a:solidFill>
              </a:rPr>
              <a:t>- фотодокументи і дати з біографії </a:t>
            </a:r>
            <a:r>
              <a:rPr lang="uk-UA" sz="2000" b="1" dirty="0">
                <a:solidFill>
                  <a:srgbClr val="C00000"/>
                </a:solidFill>
              </a:rPr>
              <a:t>210 </a:t>
            </a:r>
            <a:r>
              <a:rPr lang="uk-UA" sz="2000" b="1" dirty="0" err="1">
                <a:solidFill>
                  <a:srgbClr val="04617B"/>
                </a:solidFill>
              </a:rPr>
              <a:t>воїнів-</a:t>
            </a:r>
            <a:r>
              <a:rPr lang="uk-UA" sz="2000" b="1" dirty="0">
                <a:solidFill>
                  <a:srgbClr val="04617B"/>
                </a:solidFill>
              </a:rPr>
              <a:t> </a:t>
            </a:r>
            <a:br>
              <a:rPr lang="uk-UA" sz="2000" b="1" dirty="0">
                <a:solidFill>
                  <a:srgbClr val="04617B"/>
                </a:solidFill>
              </a:rPr>
            </a:br>
            <a:r>
              <a:rPr lang="uk-UA" sz="2000" b="1" dirty="0">
                <a:solidFill>
                  <a:srgbClr val="04617B"/>
                </a:solidFill>
              </a:rPr>
              <a:t>   афганців ;  </a:t>
            </a:r>
            <a:br>
              <a:rPr lang="uk-UA" sz="2000" b="1" dirty="0">
                <a:solidFill>
                  <a:srgbClr val="04617B"/>
                </a:solidFill>
              </a:rPr>
            </a:br>
            <a:r>
              <a:rPr lang="uk-UA" sz="2000" b="1" dirty="0">
                <a:solidFill>
                  <a:srgbClr val="04617B"/>
                </a:solidFill>
              </a:rPr>
              <a:t>- </a:t>
            </a:r>
            <a:r>
              <a:rPr lang="uk-UA" sz="2000" b="1" dirty="0">
                <a:solidFill>
                  <a:srgbClr val="C00000"/>
                </a:solidFill>
              </a:rPr>
              <a:t>20 </a:t>
            </a:r>
            <a:r>
              <a:rPr lang="uk-UA" sz="2000" b="1" dirty="0">
                <a:solidFill>
                  <a:srgbClr val="04617B"/>
                </a:solidFill>
              </a:rPr>
              <a:t>матеріалів з місцевих ЗМІ про </a:t>
            </a:r>
            <a:r>
              <a:rPr lang="uk-UA" sz="2000" b="1" dirty="0" err="1">
                <a:solidFill>
                  <a:srgbClr val="04617B"/>
                </a:solidFill>
              </a:rPr>
              <a:t>воїнів-</a:t>
            </a:r>
            <a:r>
              <a:rPr lang="uk-UA" sz="2000" b="1" dirty="0">
                <a:solidFill>
                  <a:srgbClr val="04617B"/>
                </a:solidFill>
              </a:rPr>
              <a:t/>
            </a:r>
            <a:br>
              <a:rPr lang="uk-UA" sz="2000" b="1" dirty="0">
                <a:solidFill>
                  <a:srgbClr val="04617B"/>
                </a:solidFill>
              </a:rPr>
            </a:br>
            <a:r>
              <a:rPr lang="uk-UA" sz="2000" b="1" dirty="0">
                <a:solidFill>
                  <a:srgbClr val="04617B"/>
                </a:solidFill>
              </a:rPr>
              <a:t>   інтернаціоналістів; </a:t>
            </a:r>
            <a:br>
              <a:rPr lang="uk-UA" sz="2000" b="1" dirty="0">
                <a:solidFill>
                  <a:srgbClr val="04617B"/>
                </a:solidFill>
              </a:rPr>
            </a:br>
            <a:r>
              <a:rPr lang="uk-UA" sz="2000" b="1" dirty="0">
                <a:solidFill>
                  <a:srgbClr val="04617B"/>
                </a:solidFill>
              </a:rPr>
              <a:t>- </a:t>
            </a:r>
            <a:r>
              <a:rPr lang="uk-UA" sz="2000" b="1" dirty="0">
                <a:solidFill>
                  <a:srgbClr val="C00000"/>
                </a:solidFill>
              </a:rPr>
              <a:t>11</a:t>
            </a:r>
            <a:r>
              <a:rPr lang="uk-UA" sz="2000" b="1" dirty="0">
                <a:solidFill>
                  <a:srgbClr val="04617B"/>
                </a:solidFill>
              </a:rPr>
              <a:t>текстів про </a:t>
            </a:r>
            <a:r>
              <a:rPr lang="uk-UA" sz="2000" b="1" dirty="0" err="1">
                <a:solidFill>
                  <a:srgbClr val="04617B"/>
                </a:solidFill>
              </a:rPr>
              <a:t>загинувших</a:t>
            </a:r>
            <a:r>
              <a:rPr lang="uk-UA" sz="2000" b="1" dirty="0">
                <a:solidFill>
                  <a:srgbClr val="04617B"/>
                </a:solidFill>
              </a:rPr>
              <a:t> в Афганістані </a:t>
            </a:r>
            <a:br>
              <a:rPr lang="uk-UA" sz="2000" b="1" dirty="0">
                <a:solidFill>
                  <a:srgbClr val="04617B"/>
                </a:solidFill>
              </a:rPr>
            </a:br>
            <a:r>
              <a:rPr lang="uk-UA" sz="2000" b="1" dirty="0">
                <a:solidFill>
                  <a:srgbClr val="04617B"/>
                </a:solidFill>
              </a:rPr>
              <a:t>   Новоград-Волинців з книги П. М. Тарасюка  </a:t>
            </a:r>
            <a:br>
              <a:rPr lang="uk-UA" sz="2000" b="1" dirty="0">
                <a:solidFill>
                  <a:srgbClr val="04617B"/>
                </a:solidFill>
              </a:rPr>
            </a:br>
            <a:r>
              <a:rPr lang="uk-UA" sz="2000" b="1" dirty="0">
                <a:solidFill>
                  <a:srgbClr val="04617B"/>
                </a:solidFill>
              </a:rPr>
              <a:t>   «Листи із пекла», яка видана в м. Житомирі </a:t>
            </a:r>
            <a:br>
              <a:rPr lang="uk-UA" sz="2000" b="1" dirty="0">
                <a:solidFill>
                  <a:srgbClr val="04617B"/>
                </a:solidFill>
              </a:rPr>
            </a:br>
            <a:r>
              <a:rPr lang="uk-UA" sz="2000" b="1" dirty="0">
                <a:solidFill>
                  <a:srgbClr val="04617B"/>
                </a:solidFill>
              </a:rPr>
              <a:t>   у 1994 р. ;</a:t>
            </a:r>
            <a:br>
              <a:rPr lang="uk-UA" sz="2000" b="1" dirty="0">
                <a:solidFill>
                  <a:srgbClr val="04617B"/>
                </a:solidFill>
              </a:rPr>
            </a:br>
            <a:r>
              <a:rPr lang="uk-UA" sz="2000" b="1" dirty="0">
                <a:solidFill>
                  <a:srgbClr val="04617B"/>
                </a:solidFill>
              </a:rPr>
              <a:t>- набрано </a:t>
            </a:r>
            <a:r>
              <a:rPr lang="uk-UA" sz="2000" b="1" dirty="0">
                <a:solidFill>
                  <a:srgbClr val="C00000"/>
                </a:solidFill>
              </a:rPr>
              <a:t>2 </a:t>
            </a:r>
            <a:r>
              <a:rPr lang="uk-UA" sz="2000" b="1" dirty="0">
                <a:solidFill>
                  <a:srgbClr val="04617B"/>
                </a:solidFill>
              </a:rPr>
              <a:t>тексти спогаду. </a:t>
            </a:r>
            <a:r>
              <a:rPr lang="uk-UA" sz="2000" dirty="0">
                <a:solidFill>
                  <a:srgbClr val="04617B"/>
                </a:solidFill>
              </a:rPr>
              <a:t/>
            </a:r>
            <a:br>
              <a:rPr lang="uk-UA" sz="2000" dirty="0">
                <a:solidFill>
                  <a:srgbClr val="04617B"/>
                </a:solidFill>
              </a:rPr>
            </a:br>
            <a:r>
              <a:rPr lang="uk-UA" sz="2000" dirty="0">
                <a:solidFill>
                  <a:srgbClr val="04617B"/>
                </a:solidFill>
              </a:rPr>
              <a:t> </a:t>
            </a:r>
            <a:r>
              <a:rPr lang="uk-UA" sz="2400" dirty="0" smtClean="0"/>
              <a:t/>
            </a:r>
            <a:br>
              <a:rPr lang="uk-UA" sz="2400" dirty="0" smtClean="0"/>
            </a:br>
            <a:endParaRPr lang="uk-UA" sz="2400" dirty="0"/>
          </a:p>
        </p:txBody>
      </p:sp>
    </p:spTree>
  </p:cSld>
  <p:clrMapOvr>
    <a:masterClrMapping/>
  </p:clrMapOvr>
  <mc:AlternateContent xmlns:mc="http://schemas.openxmlformats.org/markup-compatibility/2006" xmlns:p14="http://schemas.microsoft.com/office/powerpoint/2010/main">
    <mc:Choice Requires="p14">
      <p:transition spd="slow" p14:dur="2000" advTm="12534"/>
    </mc:Choice>
    <mc:Fallback xmlns="">
      <p:transition spd="slow" advTm="12534"/>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04088"/>
            <a:ext cx="8367464" cy="5317200"/>
          </a:xfrm>
        </p:spPr>
        <p:txBody>
          <a:bodyPr/>
          <a:lstStyle/>
          <a:p>
            <a:pPr algn="ctr"/>
            <a:r>
              <a:rPr lang="uk-UA" b="1" dirty="0" smtClean="0"/>
              <a:t>Презентацію підготувала </a:t>
            </a:r>
            <a:br>
              <a:rPr lang="uk-UA" b="1" dirty="0" smtClean="0"/>
            </a:br>
            <a:r>
              <a:rPr lang="uk-UA" b="1" dirty="0" smtClean="0"/>
              <a:t>бібліотекар центральної міської бібліотеки</a:t>
            </a:r>
            <a:br>
              <a:rPr lang="uk-UA" b="1" dirty="0" smtClean="0"/>
            </a:br>
            <a:r>
              <a:rPr lang="uk-UA" b="1" dirty="0" smtClean="0"/>
              <a:t>Петровська М.А.</a:t>
            </a:r>
            <a:br>
              <a:rPr lang="uk-UA" b="1" dirty="0" smtClean="0"/>
            </a:br>
            <a:r>
              <a:rPr lang="uk-UA" b="1" dirty="0" smtClean="0"/>
              <a:t/>
            </a:r>
            <a:br>
              <a:rPr lang="uk-UA" b="1" dirty="0" smtClean="0"/>
            </a:br>
            <a:endParaRPr lang="uk-UA" b="1" dirty="0"/>
          </a:p>
        </p:txBody>
      </p:sp>
    </p:spTree>
  </p:cSld>
  <p:clrMapOvr>
    <a:masterClrMapping/>
  </p:clrMapOvr>
  <mc:AlternateContent xmlns:mc="http://schemas.openxmlformats.org/markup-compatibility/2006" xmlns:p14="http://schemas.microsoft.com/office/powerpoint/2010/main">
    <mc:Choice Requires="p14">
      <p:transition spd="slow" p14:dur="2000" advTm="7297"/>
    </mc:Choice>
    <mc:Fallback xmlns="">
      <p:transition spd="slow" advTm="729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676456" cy="1370416"/>
          </a:xfrm>
        </p:spPr>
        <p:txBody>
          <a:bodyPr anchor="ctr">
            <a:normAutofit fontScale="90000"/>
          </a:bodyPr>
          <a:lstStyle/>
          <a:p>
            <a:r>
              <a:rPr lang="uk-UA" sz="4000" b="1" dirty="0" smtClean="0"/>
              <a:t>  </a:t>
            </a:r>
            <a:r>
              <a:rPr lang="uk-UA" sz="4400" b="1" dirty="0" err="1" smtClean="0"/>
              <a:t>МАКСИМОВ</a:t>
            </a:r>
            <a:r>
              <a:rPr lang="uk-UA" sz="4400" b="1" dirty="0" smtClean="0"/>
              <a:t> Олександр Тимофійович</a:t>
            </a:r>
            <a:r>
              <a:rPr lang="uk-UA" sz="4000" b="1" dirty="0" smtClean="0"/>
              <a:t>, </a:t>
            </a:r>
            <a:r>
              <a:rPr lang="uk-UA" b="1" dirty="0" smtClean="0"/>
              <a:t/>
            </a:r>
            <a:br>
              <a:rPr lang="uk-UA" b="1" dirty="0" smtClean="0"/>
            </a:br>
            <a:r>
              <a:rPr lang="uk-UA" b="1" dirty="0" smtClean="0"/>
              <a:t> </a:t>
            </a:r>
            <a:r>
              <a:rPr lang="uk-UA" sz="4000" b="1" dirty="0" smtClean="0"/>
              <a:t>ст. </a:t>
            </a:r>
            <a:r>
              <a:rPr lang="uk-UA" sz="4000" b="1" dirty="0" err="1" smtClean="0"/>
              <a:t>л-нт</a:t>
            </a:r>
            <a:r>
              <a:rPr lang="uk-UA" sz="4000" b="1" dirty="0" smtClean="0"/>
              <a:t>, </a:t>
            </a:r>
            <a:r>
              <a:rPr lang="uk-UA" sz="4000" b="1" dirty="0" err="1" smtClean="0"/>
              <a:t>к-р</a:t>
            </a:r>
            <a:r>
              <a:rPr lang="uk-UA" sz="4000" b="1" dirty="0" smtClean="0"/>
              <a:t> </a:t>
            </a:r>
            <a:r>
              <a:rPr lang="uk-UA" sz="4000" b="1" dirty="0" err="1" smtClean="0"/>
              <a:t>автомоб</a:t>
            </a:r>
            <a:r>
              <a:rPr lang="uk-UA" sz="4000" b="1" dirty="0" smtClean="0"/>
              <a:t>. роти важких машин</a:t>
            </a:r>
            <a:endParaRPr lang="uk-UA" sz="4000" b="1" dirty="0"/>
          </a:p>
        </p:txBody>
      </p:sp>
      <p:sp>
        <p:nvSpPr>
          <p:cNvPr id="4" name="Содержимое 3"/>
          <p:cNvSpPr>
            <a:spLocks noGrp="1"/>
          </p:cNvSpPr>
          <p:nvPr>
            <p:ph sz="half" idx="2"/>
          </p:nvPr>
        </p:nvSpPr>
        <p:spPr>
          <a:xfrm>
            <a:off x="4211960" y="1920084"/>
            <a:ext cx="4474840" cy="4605259"/>
          </a:xfrm>
        </p:spPr>
        <p:txBody>
          <a:bodyPr>
            <a:normAutofit fontScale="92500" lnSpcReduction="20000"/>
          </a:bodyPr>
          <a:lstStyle/>
          <a:p>
            <a:r>
              <a:rPr lang="uk-UA" dirty="0" smtClean="0"/>
              <a:t>Народився 28 лютого 1953 р. на станції </a:t>
            </a:r>
            <a:r>
              <a:rPr lang="uk-UA" dirty="0" err="1" smtClean="0"/>
              <a:t>Улигир</a:t>
            </a:r>
            <a:r>
              <a:rPr lang="uk-UA" dirty="0" smtClean="0"/>
              <a:t> </a:t>
            </a:r>
            <a:r>
              <a:rPr lang="uk-UA" dirty="0" err="1" smtClean="0"/>
              <a:t>Сковородинського</a:t>
            </a:r>
            <a:r>
              <a:rPr lang="uk-UA" dirty="0" smtClean="0"/>
              <a:t> р-ну Амурської обл. (Росія).</a:t>
            </a:r>
          </a:p>
          <a:p>
            <a:pPr>
              <a:spcBef>
                <a:spcPts val="0"/>
              </a:spcBef>
            </a:pPr>
            <a:r>
              <a:rPr lang="uk-UA" dirty="0" smtClean="0"/>
              <a:t>Неодноразово приймав участь у   перевезенні військових вантажів. Загинув 5 листопада 1980 р. під час відбиття нападу</a:t>
            </a:r>
          </a:p>
          <a:p>
            <a:pPr marL="0" indent="0">
              <a:spcBef>
                <a:spcPts val="0"/>
              </a:spcBef>
              <a:buNone/>
            </a:pPr>
            <a:r>
              <a:rPr lang="uk-UA" dirty="0" smtClean="0"/>
              <a:t>    душманів на автомобільну    </a:t>
            </a:r>
          </a:p>
          <a:p>
            <a:pPr marL="0" indent="0">
              <a:spcBef>
                <a:spcPts val="0"/>
              </a:spcBef>
              <a:buNone/>
            </a:pPr>
            <a:r>
              <a:rPr lang="uk-UA" dirty="0"/>
              <a:t> </a:t>
            </a:r>
            <a:r>
              <a:rPr lang="uk-UA" dirty="0" smtClean="0"/>
              <a:t>   колону.</a:t>
            </a:r>
          </a:p>
          <a:p>
            <a:r>
              <a:rPr lang="uk-UA" dirty="0" smtClean="0"/>
              <a:t>Нагороджений орденом «</a:t>
            </a:r>
            <a:r>
              <a:rPr lang="uk-UA" dirty="0" err="1" smtClean="0"/>
              <a:t>Красная</a:t>
            </a:r>
            <a:r>
              <a:rPr lang="uk-UA" dirty="0" smtClean="0"/>
              <a:t> </a:t>
            </a:r>
            <a:r>
              <a:rPr lang="uk-UA" dirty="0" err="1" smtClean="0"/>
              <a:t>Звезда</a:t>
            </a:r>
            <a:r>
              <a:rPr lang="uk-UA" dirty="0" smtClean="0"/>
              <a:t>» (посмертно).</a:t>
            </a:r>
          </a:p>
          <a:p>
            <a:endParaRPr lang="uk-UA" dirty="0"/>
          </a:p>
        </p:txBody>
      </p:sp>
      <p:pic>
        <p:nvPicPr>
          <p:cNvPr id="2050" name="Picture 2" descr="C:\Documents and Settings\Admin\Мои документы\Марія\погибшие афганці\Максичов.jpg"/>
          <p:cNvPicPr>
            <a:picLocks noGrp="1" noChangeAspect="1" noChangeArrowheads="1"/>
          </p:cNvPicPr>
          <p:nvPr>
            <p:ph sz="half" idx="1"/>
          </p:nvPr>
        </p:nvPicPr>
        <p:blipFill>
          <a:blip r:embed="rId2" cstate="print"/>
          <a:srcRect l="2210" r="2210" b="2336"/>
          <a:stretch>
            <a:fillRect/>
          </a:stretch>
        </p:blipFill>
        <p:spPr bwMode="auto">
          <a:xfrm>
            <a:off x="827584" y="1988840"/>
            <a:ext cx="3079363" cy="4465219"/>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Tm="23610"/>
    </mc:Choice>
    <mc:Fallback xmlns="">
      <p:transition spd="slow" advTm="2361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352928" cy="1370416"/>
          </a:xfrm>
        </p:spPr>
        <p:txBody>
          <a:bodyPr>
            <a:normAutofit fontScale="90000"/>
          </a:bodyPr>
          <a:lstStyle/>
          <a:p>
            <a:r>
              <a:rPr lang="uk-UA" dirty="0" smtClean="0"/>
              <a:t>, </a:t>
            </a:r>
            <a:br>
              <a:rPr lang="uk-UA" dirty="0" smtClean="0"/>
            </a:br>
            <a:r>
              <a:rPr lang="uk-UA" dirty="0" smtClean="0"/>
              <a:t/>
            </a:r>
            <a:br>
              <a:rPr lang="uk-UA" dirty="0" smtClean="0"/>
            </a:br>
            <a:r>
              <a:rPr lang="uk-UA" dirty="0" smtClean="0"/>
              <a:t>   </a:t>
            </a:r>
            <a:r>
              <a:rPr lang="uk-UA" sz="4400" b="1" dirty="0" smtClean="0"/>
              <a:t>МАНЦЕВИЧ Олександр Іванович</a:t>
            </a:r>
            <a:br>
              <a:rPr lang="uk-UA" sz="4400" b="1" dirty="0" smtClean="0"/>
            </a:br>
            <a:r>
              <a:rPr lang="uk-UA" sz="5400" b="1" dirty="0" smtClean="0"/>
              <a:t>  </a:t>
            </a:r>
            <a:r>
              <a:rPr lang="uk-UA" sz="4000" b="1" dirty="0" err="1" smtClean="0"/>
              <a:t>л-нт</a:t>
            </a:r>
            <a:r>
              <a:rPr lang="uk-UA" sz="4000" b="1" dirty="0" smtClean="0"/>
              <a:t>, </a:t>
            </a:r>
            <a:r>
              <a:rPr lang="uk-UA" sz="4000" b="1" dirty="0" err="1" smtClean="0"/>
              <a:t>нач</a:t>
            </a:r>
            <a:r>
              <a:rPr lang="uk-UA" sz="4000" b="1" dirty="0" smtClean="0"/>
              <a:t>. групи </a:t>
            </a:r>
            <a:r>
              <a:rPr lang="uk-UA" sz="4000" b="1" dirty="0" err="1" smtClean="0"/>
              <a:t>обслугов</a:t>
            </a:r>
            <a:r>
              <a:rPr lang="uk-UA" sz="4000" b="1" dirty="0" smtClean="0"/>
              <a:t>. </a:t>
            </a:r>
            <a:r>
              <a:rPr lang="uk-UA" sz="4000" b="1" dirty="0" err="1" smtClean="0"/>
              <a:t>верт</a:t>
            </a:r>
            <a:r>
              <a:rPr lang="uk-UA" sz="4000" b="1" dirty="0" smtClean="0"/>
              <a:t>. полку.</a:t>
            </a:r>
            <a:endParaRPr lang="uk-UA" sz="4000" b="1" dirty="0"/>
          </a:p>
        </p:txBody>
      </p:sp>
      <p:sp>
        <p:nvSpPr>
          <p:cNvPr id="4" name="Содержимое 3"/>
          <p:cNvSpPr>
            <a:spLocks noGrp="1"/>
          </p:cNvSpPr>
          <p:nvPr>
            <p:ph sz="half" idx="2"/>
          </p:nvPr>
        </p:nvSpPr>
        <p:spPr>
          <a:xfrm>
            <a:off x="4139952" y="1988840"/>
            <a:ext cx="4536504" cy="4605259"/>
          </a:xfrm>
        </p:spPr>
        <p:txBody>
          <a:bodyPr>
            <a:normAutofit fontScale="85000" lnSpcReduction="10000"/>
          </a:bodyPr>
          <a:lstStyle/>
          <a:p>
            <a:r>
              <a:rPr lang="uk-UA" dirty="0" smtClean="0"/>
              <a:t>Народився 26 вересня 1965 р. в м. Новограді-Волинському Житомирської обл.</a:t>
            </a:r>
          </a:p>
          <a:p>
            <a:r>
              <a:rPr lang="uk-UA" dirty="0" smtClean="0"/>
              <a:t>Неодноразово брав участь у підготовці авіаційної техніки до бойових вильотів. Загинув 25 травня 1988 р. в авіакатастрофі при виведенні вертолітного полку з Афганістану.</a:t>
            </a:r>
          </a:p>
          <a:p>
            <a:r>
              <a:rPr lang="uk-UA" dirty="0" smtClean="0"/>
              <a:t>Нагороджений орденом </a:t>
            </a:r>
            <a:r>
              <a:rPr lang="uk-UA" dirty="0" err="1" smtClean="0"/>
              <a:t>“Красная</a:t>
            </a:r>
            <a:r>
              <a:rPr lang="uk-UA" dirty="0" smtClean="0"/>
              <a:t> </a:t>
            </a:r>
            <a:r>
              <a:rPr lang="uk-UA" dirty="0" err="1" smtClean="0"/>
              <a:t>Звезда”</a:t>
            </a:r>
            <a:r>
              <a:rPr lang="uk-UA" dirty="0" smtClean="0"/>
              <a:t>(посмертно), медаллю «За </a:t>
            </a:r>
            <a:r>
              <a:rPr lang="uk-UA" dirty="0" err="1" smtClean="0"/>
              <a:t>боев</a:t>
            </a:r>
            <a:r>
              <a:rPr lang="ru-RU" dirty="0" err="1" smtClean="0"/>
              <a:t>ы</a:t>
            </a:r>
            <a:r>
              <a:rPr lang="uk-UA" dirty="0" smtClean="0"/>
              <a:t>е заслуги».</a:t>
            </a:r>
          </a:p>
          <a:p>
            <a:endParaRPr lang="uk-UA" dirty="0"/>
          </a:p>
        </p:txBody>
      </p:sp>
      <p:pic>
        <p:nvPicPr>
          <p:cNvPr id="3074" name="Picture 2" descr="C:\Documents and Settings\Admin\Мои документы\Марія\погибшие афганці\Манцевич.jpg"/>
          <p:cNvPicPr>
            <a:picLocks noGrp="1" noChangeAspect="1" noChangeArrowheads="1"/>
          </p:cNvPicPr>
          <p:nvPr>
            <p:ph sz="half" idx="1"/>
          </p:nvPr>
        </p:nvPicPr>
        <p:blipFill>
          <a:blip r:embed="rId2" cstate="print">
            <a:lum bright="-24000" contrast="-21000"/>
          </a:blip>
          <a:srcRect/>
          <a:stretch>
            <a:fillRect/>
          </a:stretch>
        </p:blipFill>
        <p:spPr bwMode="auto">
          <a:xfrm>
            <a:off x="595898" y="1844675"/>
            <a:ext cx="3373854" cy="4629150"/>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Tm="21394"/>
    </mc:Choice>
    <mc:Fallback xmlns="">
      <p:transition spd="slow" advTm="2139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2"/>
            <a:ext cx="8435280" cy="1370416"/>
          </a:xfrm>
        </p:spPr>
        <p:txBody>
          <a:bodyPr>
            <a:normAutofit fontScale="90000"/>
          </a:bodyPr>
          <a:lstStyle/>
          <a:p>
            <a:r>
              <a:rPr lang="uk-UA" sz="4400" dirty="0" smtClean="0"/>
              <a:t/>
            </a:r>
            <a:br>
              <a:rPr lang="uk-UA" sz="4400" dirty="0" smtClean="0"/>
            </a:br>
            <a:r>
              <a:rPr lang="uk-UA" sz="4400" dirty="0" smtClean="0"/>
              <a:t/>
            </a:r>
            <a:br>
              <a:rPr lang="uk-UA" sz="4400" dirty="0" smtClean="0"/>
            </a:br>
            <a:r>
              <a:rPr lang="uk-UA" sz="4400" dirty="0" smtClean="0"/>
              <a:t>   </a:t>
            </a:r>
            <a:r>
              <a:rPr lang="uk-UA" sz="4400" b="1" dirty="0" smtClean="0"/>
              <a:t>ЧЕРНИШЕНКО Микола Семенович</a:t>
            </a:r>
            <a:r>
              <a:rPr lang="uk-UA" b="1" dirty="0" smtClean="0"/>
              <a:t/>
            </a:r>
            <a:br>
              <a:rPr lang="uk-UA" b="1" dirty="0" smtClean="0"/>
            </a:br>
            <a:r>
              <a:rPr lang="uk-UA" b="1" dirty="0" smtClean="0"/>
              <a:t>          </a:t>
            </a:r>
            <a:r>
              <a:rPr lang="uk-UA" sz="3600" b="1" dirty="0" err="1" smtClean="0"/>
              <a:t>пр-к</a:t>
            </a:r>
            <a:r>
              <a:rPr lang="uk-UA" sz="3600" b="1" dirty="0" smtClean="0"/>
              <a:t>, </a:t>
            </a:r>
            <a:r>
              <a:rPr lang="uk-UA" sz="3600" b="1" dirty="0" err="1" smtClean="0"/>
              <a:t>нач</a:t>
            </a:r>
            <a:r>
              <a:rPr lang="uk-UA" sz="3600" b="1" dirty="0" smtClean="0"/>
              <a:t>. складу </a:t>
            </a:r>
            <a:r>
              <a:rPr lang="uk-UA" sz="3600" b="1" dirty="0" err="1" smtClean="0"/>
              <a:t>реч</a:t>
            </a:r>
            <a:r>
              <a:rPr lang="uk-UA" sz="3600" b="1" dirty="0" smtClean="0"/>
              <a:t>. постачання</a:t>
            </a:r>
            <a:endParaRPr lang="uk-UA" sz="3600" b="1" dirty="0"/>
          </a:p>
        </p:txBody>
      </p:sp>
      <p:sp>
        <p:nvSpPr>
          <p:cNvPr id="4" name="Содержимое 3"/>
          <p:cNvSpPr>
            <a:spLocks noGrp="1"/>
          </p:cNvSpPr>
          <p:nvPr>
            <p:ph sz="half" idx="2"/>
          </p:nvPr>
        </p:nvSpPr>
        <p:spPr/>
        <p:txBody>
          <a:bodyPr/>
          <a:lstStyle/>
          <a:p>
            <a:r>
              <a:rPr lang="uk-UA" dirty="0" smtClean="0"/>
              <a:t>Народився 15 жовтня 1946 р. в с. </a:t>
            </a:r>
            <a:r>
              <a:rPr lang="uk-UA" dirty="0" err="1" smtClean="0"/>
              <a:t>Плисецьке</a:t>
            </a:r>
            <a:r>
              <a:rPr lang="uk-UA" dirty="0" smtClean="0"/>
              <a:t> Васильківського р-ну Київської обл.</a:t>
            </a:r>
          </a:p>
          <a:p>
            <a:r>
              <a:rPr lang="uk-UA" dirty="0" smtClean="0"/>
              <a:t>Загинув 2 жовтня 1983 р. у результаті порушення норм безпеки.</a:t>
            </a:r>
          </a:p>
          <a:p>
            <a:endParaRPr lang="uk-UA" dirty="0"/>
          </a:p>
        </p:txBody>
      </p:sp>
      <p:pic>
        <p:nvPicPr>
          <p:cNvPr id="4098" name="Picture 2" descr="C:\Documents and Settings\Admin\Мои документы\Марія\погибшие афганці\Чернишенко.jpg"/>
          <p:cNvPicPr>
            <a:picLocks noGrp="1" noChangeAspect="1" noChangeArrowheads="1"/>
          </p:cNvPicPr>
          <p:nvPr>
            <p:ph sz="half" idx="1"/>
          </p:nvPr>
        </p:nvPicPr>
        <p:blipFill>
          <a:blip r:embed="rId2" cstate="print">
            <a:lum bright="-12000" contrast="17000"/>
          </a:blip>
          <a:srcRect l="3295" t="4342" r="1647" b="2171"/>
          <a:stretch>
            <a:fillRect/>
          </a:stretch>
        </p:blipFill>
        <p:spPr bwMode="auto">
          <a:xfrm>
            <a:off x="971600" y="1772816"/>
            <a:ext cx="3136883" cy="468138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20824"/>
    </mc:Choice>
    <mc:Fallback xmlns="">
      <p:transition spd="slow" advTm="2082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4400" b="1" dirty="0" smtClean="0"/>
              <a:t>     </a:t>
            </a:r>
            <a:r>
              <a:rPr lang="uk-UA" sz="4400" b="1" dirty="0" err="1" smtClean="0"/>
              <a:t>Нейсалов</a:t>
            </a:r>
            <a:r>
              <a:rPr lang="uk-UA" sz="4400" b="1" dirty="0" smtClean="0"/>
              <a:t> Валерій Федорович</a:t>
            </a:r>
            <a:br>
              <a:rPr lang="uk-UA" sz="4400" b="1" dirty="0" smtClean="0"/>
            </a:br>
            <a:r>
              <a:rPr lang="uk-UA" b="1" dirty="0" smtClean="0"/>
              <a:t>          </a:t>
            </a:r>
            <a:r>
              <a:rPr lang="uk-UA" sz="4000" b="1" dirty="0" err="1" smtClean="0"/>
              <a:t>пр-к</a:t>
            </a:r>
            <a:r>
              <a:rPr lang="uk-UA" sz="4000" b="1" dirty="0" smtClean="0"/>
              <a:t>,старшина </a:t>
            </a:r>
            <a:r>
              <a:rPr lang="uk-UA" sz="4000" b="1" dirty="0" err="1" smtClean="0"/>
              <a:t>арт.батареї</a:t>
            </a:r>
            <a:endParaRPr lang="uk-UA" sz="4000" b="1" dirty="0"/>
          </a:p>
        </p:txBody>
      </p:sp>
      <p:sp>
        <p:nvSpPr>
          <p:cNvPr id="4" name="Содержимое 3"/>
          <p:cNvSpPr>
            <a:spLocks noGrp="1"/>
          </p:cNvSpPr>
          <p:nvPr>
            <p:ph sz="half" idx="2"/>
          </p:nvPr>
        </p:nvSpPr>
        <p:spPr>
          <a:xfrm>
            <a:off x="4211960" y="1920084"/>
            <a:ext cx="4608512" cy="4677267"/>
          </a:xfrm>
        </p:spPr>
        <p:txBody>
          <a:bodyPr>
            <a:normAutofit fontScale="77500" lnSpcReduction="20000"/>
          </a:bodyPr>
          <a:lstStyle/>
          <a:p>
            <a:r>
              <a:rPr lang="uk-UA" dirty="0" smtClean="0"/>
              <a:t>Народився 12 березня 1951р. в м. Новоград-Волинський Житомирської обл.</a:t>
            </a:r>
          </a:p>
          <a:p>
            <a:r>
              <a:rPr lang="uk-UA" dirty="0" smtClean="0"/>
              <a:t>Під час супроводження колони на маршруті </a:t>
            </a:r>
            <a:r>
              <a:rPr lang="uk-UA" dirty="0" err="1" smtClean="0"/>
              <a:t>Гардез-Кабул</a:t>
            </a:r>
            <a:r>
              <a:rPr lang="uk-UA" dirty="0" smtClean="0"/>
              <a:t> був обстріляний душманами. Організувавши оборону на ділянці дороги діяв сміливо та рішуче. Напад ворога було відбито та колонна продовжила рух. Артилерійський тягач,в якому знаходився Валерій підірвався на міні. Від отриманих поранень загинув 27.06.1983 р.</a:t>
            </a:r>
          </a:p>
          <a:p>
            <a:r>
              <a:rPr lang="uk-UA" dirty="0" smtClean="0"/>
              <a:t>Нагороджений медаллю «За </a:t>
            </a:r>
            <a:r>
              <a:rPr lang="uk-UA" dirty="0" err="1" smtClean="0"/>
              <a:t>отвагу</a:t>
            </a:r>
            <a:r>
              <a:rPr lang="uk-UA" dirty="0" smtClean="0"/>
              <a:t>», орденом «</a:t>
            </a:r>
            <a:r>
              <a:rPr lang="uk-UA" dirty="0" err="1" smtClean="0"/>
              <a:t>Красная</a:t>
            </a:r>
            <a:r>
              <a:rPr lang="uk-UA" dirty="0" smtClean="0"/>
              <a:t> </a:t>
            </a:r>
            <a:r>
              <a:rPr lang="uk-UA" dirty="0" err="1" smtClean="0"/>
              <a:t>Звезда</a:t>
            </a:r>
            <a:r>
              <a:rPr lang="uk-UA" dirty="0" smtClean="0"/>
              <a:t>»(посмертно).</a:t>
            </a:r>
          </a:p>
          <a:p>
            <a:pPr>
              <a:buNone/>
            </a:pPr>
            <a:endParaRPr lang="uk-UA" dirty="0"/>
          </a:p>
        </p:txBody>
      </p:sp>
      <p:pic>
        <p:nvPicPr>
          <p:cNvPr id="5122" name="Picture 2" descr="C:\Documents and Settings\Admin\Мои документы\Марія\погибшие афганці\Нейсалов.jpg"/>
          <p:cNvPicPr>
            <a:picLocks noGrp="1" noChangeAspect="1" noChangeArrowheads="1"/>
          </p:cNvPicPr>
          <p:nvPr>
            <p:ph sz="half" idx="1"/>
          </p:nvPr>
        </p:nvPicPr>
        <p:blipFill>
          <a:blip r:embed="rId2" cstate="print"/>
          <a:srcRect l="2193" r="1097" b="1563"/>
          <a:stretch>
            <a:fillRect/>
          </a:stretch>
        </p:blipFill>
        <p:spPr bwMode="auto">
          <a:xfrm>
            <a:off x="893666" y="1856486"/>
            <a:ext cx="3174689" cy="4533543"/>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Tm="20316"/>
    </mc:Choice>
    <mc:Fallback xmlns="">
      <p:transition spd="slow" advTm="2031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4400" b="1" dirty="0" err="1" smtClean="0"/>
              <a:t>Новицький</a:t>
            </a:r>
            <a:r>
              <a:rPr lang="uk-UA" sz="4400" b="1" dirty="0" smtClean="0"/>
              <a:t>  Василь Іванович ряд.,   </a:t>
            </a:r>
            <a:r>
              <a:rPr lang="uk-UA" b="1" dirty="0" smtClean="0"/>
              <a:t/>
            </a:r>
            <a:br>
              <a:rPr lang="uk-UA" b="1" dirty="0" smtClean="0"/>
            </a:br>
            <a:r>
              <a:rPr lang="uk-UA" b="1" dirty="0" smtClean="0"/>
              <a:t>          </a:t>
            </a:r>
            <a:r>
              <a:rPr lang="uk-UA" sz="4000" b="1" dirty="0" smtClean="0"/>
              <a:t>розвідник-кулеметник</a:t>
            </a:r>
            <a:endParaRPr lang="uk-UA" sz="4000" b="1" dirty="0"/>
          </a:p>
        </p:txBody>
      </p:sp>
      <p:sp>
        <p:nvSpPr>
          <p:cNvPr id="7" name="Содержимое 6"/>
          <p:cNvSpPr>
            <a:spLocks noGrp="1"/>
          </p:cNvSpPr>
          <p:nvPr>
            <p:ph sz="half" idx="2"/>
          </p:nvPr>
        </p:nvSpPr>
        <p:spPr>
          <a:xfrm>
            <a:off x="4572000" y="1920085"/>
            <a:ext cx="4114800" cy="4434840"/>
          </a:xfrm>
        </p:spPr>
        <p:txBody>
          <a:bodyPr>
            <a:normAutofit fontScale="85000" lnSpcReduction="20000"/>
          </a:bodyPr>
          <a:lstStyle/>
          <a:p>
            <a:r>
              <a:rPr lang="uk-UA" dirty="0" smtClean="0"/>
              <a:t>Народився 29.05.1968 р. у </a:t>
            </a:r>
          </a:p>
          <a:p>
            <a:r>
              <a:rPr lang="uk-UA" dirty="0" smtClean="0"/>
              <a:t>с. </a:t>
            </a:r>
            <a:r>
              <a:rPr lang="uk-UA" dirty="0" err="1" smtClean="0"/>
              <a:t>Даут</a:t>
            </a:r>
            <a:r>
              <a:rPr lang="uk-UA" dirty="0" smtClean="0"/>
              <a:t> Ленінградської р-ну, Кокчетавської обл., Казахстан. </a:t>
            </a:r>
          </a:p>
          <a:p>
            <a:r>
              <a:rPr lang="uk-UA" dirty="0" smtClean="0"/>
              <a:t>У складі розвідувальної групи виконував бойове завдання щодо пошуку каравану. 12 березня 1988 р. під час атаки противника підірвався на міні, важко поранений, не покинув поле бою, поки не загинув.</a:t>
            </a:r>
          </a:p>
          <a:p>
            <a:r>
              <a:rPr lang="uk-UA" dirty="0" smtClean="0"/>
              <a:t>Нагороджений медаллю «За </a:t>
            </a:r>
            <a:r>
              <a:rPr lang="uk-UA" dirty="0" err="1" smtClean="0"/>
              <a:t>отвагу</a:t>
            </a:r>
            <a:r>
              <a:rPr lang="uk-UA" dirty="0" smtClean="0"/>
              <a:t>», орденом «</a:t>
            </a:r>
            <a:r>
              <a:rPr lang="uk-UA" dirty="0" err="1" smtClean="0"/>
              <a:t>Красная</a:t>
            </a:r>
            <a:r>
              <a:rPr lang="uk-UA" dirty="0" smtClean="0"/>
              <a:t> </a:t>
            </a:r>
            <a:r>
              <a:rPr lang="uk-UA" dirty="0" err="1" smtClean="0"/>
              <a:t>Звезда</a:t>
            </a:r>
            <a:r>
              <a:rPr lang="uk-UA" dirty="0" smtClean="0"/>
              <a:t>» (посмертно).</a:t>
            </a:r>
            <a:endParaRPr lang="uk-UA" dirty="0"/>
          </a:p>
        </p:txBody>
      </p:sp>
      <p:pic>
        <p:nvPicPr>
          <p:cNvPr id="6146" name="Picture 2" descr="C:\Documents and Settings\Admin\Мои документы\Марія\погибшие афганці\Новицький.jpg"/>
          <p:cNvPicPr>
            <a:picLocks noGrp="1" noChangeAspect="1" noChangeArrowheads="1"/>
          </p:cNvPicPr>
          <p:nvPr>
            <p:ph sz="half" idx="1"/>
          </p:nvPr>
        </p:nvPicPr>
        <p:blipFill>
          <a:blip r:embed="rId2" cstate="print"/>
          <a:srcRect r="2681"/>
          <a:stretch>
            <a:fillRect/>
          </a:stretch>
        </p:blipFill>
        <p:spPr bwMode="auto">
          <a:xfrm>
            <a:off x="641447" y="1916832"/>
            <a:ext cx="3777488" cy="4608512"/>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Tm="19850"/>
    </mc:Choice>
    <mc:Fallback xmlns="">
      <p:transition spd="slow" advTm="1985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1053</TotalTime>
  <Words>821</Words>
  <Application>Microsoft Office PowerPoint</Application>
  <PresentationFormat>Екран (4:3)</PresentationFormat>
  <Paragraphs>73</Paragraphs>
  <Slides>43</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43</vt:i4>
      </vt:variant>
    </vt:vector>
  </HeadingPairs>
  <TitlesOfParts>
    <vt:vector size="44" baseType="lpstr">
      <vt:lpstr>Поток</vt:lpstr>
      <vt:lpstr>“Даленіє у часі  Афганська війна” 1979-1989</vt:lpstr>
      <vt:lpstr>Как забыть мне войну!!! Те афганские сны И безвинную кров  На афганском... граните.                     Владимир Даник </vt:lpstr>
      <vt:lpstr>Презентація PowerPoint</vt:lpstr>
      <vt:lpstr>ЖИЖЕНКО Віктор Миколайович           пр-к,старшина роти </vt:lpstr>
      <vt:lpstr>  МАКСИМОВ Олександр Тимофійович,   ст. л-нт, к-р автомоб. роти важких машин</vt:lpstr>
      <vt:lpstr>,      МАНЦЕВИЧ Олександр Іванович   л-нт, нач. групи обслугов. верт. полку.</vt:lpstr>
      <vt:lpstr>     ЧЕРНИШЕНКО Микола Семенович           пр-к, нач. складу реч. постачання</vt:lpstr>
      <vt:lpstr>     Нейсалов Валерій Федорович           пр-к,старшина арт.батареї</vt:lpstr>
      <vt:lpstr>Новицький  Василь Іванович ряд.,              розвідник-кулеметник</vt:lpstr>
      <vt:lpstr>   ОЛЕЙНІКОВ Дмитро Володимирович,         л-нт, командир взводу управління </vt:lpstr>
      <vt:lpstr>      ОРЕЛ Анатолій Андрійович,                       пр-к, інструктор</vt:lpstr>
      <vt:lpstr>    КОВАЛЬЧУК Арсеній Арсенійович,  п-к, борт, стрілок-радист гелікоптера МІ-6.</vt:lpstr>
      <vt:lpstr>                          ШУЛЬГА Віктор Михайлович,  пр-к, нач. складу паливно-мастильних мат-в.</vt:lpstr>
      <vt:lpstr>            ЯРОШ Валентин Степанович                 пр-к,старшина роти</vt:lpstr>
      <vt:lpstr>Презентація PowerPoint</vt:lpstr>
      <vt:lpstr>Презентація PowerPoint</vt:lpstr>
      <vt:lpstr>Опоздал я на « Черный тюльпан», И домой мы вернулись живые. И когда я ложусь отдыхать на диван, Снятся сны мне опять фронтовые.                                  Владимир Даник </vt:lpstr>
      <vt:lpstr>  Підірвана техніка обабіч дороги </vt:lpstr>
      <vt:lpstr>Презентація PowerPoint</vt:lpstr>
      <vt:lpstr>Презентація PowerPoint</vt:lpstr>
      <vt:lpstr>Дороги Саланга.  Листопад 1988 р.</vt:lpstr>
      <vt:lpstr>              Перед бойовим виходом                  Костюк П.М. (другий зліва) </vt:lpstr>
      <vt:lpstr>Петровський  В.В.( 2-й справа), Півторак В.В.                (2-й зліва)  і афганці. 15.03.1985 р.</vt:lpstr>
      <vt:lpstr>Поїздка в Кандагар  (Т. Борисова друга  зліва)</vt:lpstr>
      <vt:lpstr>НА БОЙОВІЙ ОПЕРАЦІЇ.            Ніконов Г.О.       Лютий 2004 р.</vt:lpstr>
      <vt:lpstr>Кузін М.В., провінція Кундуз. 11.1983 р.</vt:lpstr>
      <vt:lpstr>          РС китайського виробництва захоплені у             супротивника.    Александров О.М.</vt:lpstr>
      <vt:lpstr>Особовий склад комендантської роти разом з приписним составом перед вступом на територію Афганістану. (Толочко П.П. 1-й справа)</vt:lpstr>
      <vt:lpstr>       Висадка з АН-12 на бойову операцію.           Шиндант, лютий 1985 р. (Шпір Я Р.)</vt:lpstr>
      <vt:lpstr>Но день пришёл в средине февраля —  День памяти, конца войны-обмана,  Солдаты наши, зачехлив стволы,  Ушли с войны в Союз с Афганистана!  У них отняли льготы: сам вертись!  Чужими их считает власть родная,  Забыв о том, как там они дрались, Свой долг, Присягу честно выполняя...  Прикрыв тельняшкой ноющие раны,  Все в орденах, и мужества полны,  Идут колонной братья-ветераны —  Афганцы — с необъявленной войны!                          Владимир ДАНИК</vt:lpstr>
      <vt:lpstr>Презентація PowerPoint</vt:lpstr>
      <vt:lpstr>Презентація PowerPoint</vt:lpstr>
      <vt:lpstr>Презентація PowerPoint</vt:lpstr>
      <vt:lpstr>Впродовж багатьох років, за ініціативою Юрія Михайловича, організовуються пісенні фестивалі «Афганські дороги», змагання з волейболу та вільної боротьби, в яких беруть участь артисти та спортсмени різних міст України. Протягом багатьох років робота Новоград-Волинської організації ветеранів-афганців щодо соціального захисту визнається однією з найкращих в Україні.</vt:lpstr>
      <vt:lpstr>Презентація PowerPoint</vt:lpstr>
      <vt:lpstr>Презентація PowerPoint</vt:lpstr>
      <vt:lpstr>Презентація PowerPoint</vt:lpstr>
      <vt:lpstr>Ветерани-афганці на масових заходах  в Центральній міській бібліотеці</vt:lpstr>
      <vt:lpstr>Презентація PowerPoint</vt:lpstr>
      <vt:lpstr>Презентація PowerPoint</vt:lpstr>
      <vt:lpstr>Презентація PowerPoint</vt:lpstr>
      <vt:lpstr>З лютого 2013 р.   Центральна міська бібліотека ім. Юрія Ковальського разом зі Спілкою  ветеранів афганської війни  Новограда-Волинського проводить роботу по збору матеріалів про воїнів міста і району, які приймали участь у бойових діях з  25 грудня1979 року до 15 лютого 1989 року на території Афганістану.  На  даний час в електронний вигляд                               переведено:  - фотодокументи і дати з біографії 210 воїнів-     афганців ;   - 20 матеріалів з місцевих ЗМІ про воїнів-    інтернаціоналістів;  - 11текстів про загинувших в Афганістані     Новоград-Волинців з книги П. М. Тарасюка      «Листи із пекла», яка видана в м. Житомирі     у 1994 р. ; - набрано 2 тексти спогаду.    </vt:lpstr>
      <vt:lpstr>Презентацію підготувала  бібліотекар центральної міської бібліотеки Петровська М.А.  </vt:lpstr>
    </vt:vector>
  </TitlesOfParts>
  <Company>DG Win&amp;Soft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bibliotekar</cp:lastModifiedBy>
  <cp:revision>112</cp:revision>
  <dcterms:created xsi:type="dcterms:W3CDTF">2014-01-11T14:59:28Z</dcterms:created>
  <dcterms:modified xsi:type="dcterms:W3CDTF">2014-02-05T14:37:28Z</dcterms:modified>
</cp:coreProperties>
</file>